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3" r:id="rId4"/>
    <p:sldId id="304" r:id="rId5"/>
    <p:sldId id="305" r:id="rId6"/>
    <p:sldId id="306" r:id="rId7"/>
    <p:sldId id="307" r:id="rId8"/>
    <p:sldId id="282" r:id="rId9"/>
    <p:sldId id="284" r:id="rId10"/>
    <p:sldId id="308" r:id="rId11"/>
    <p:sldId id="309" r:id="rId12"/>
    <p:sldId id="310" r:id="rId13"/>
    <p:sldId id="281" r:id="rId14"/>
    <p:sldId id="311" r:id="rId15"/>
    <p:sldId id="312" r:id="rId16"/>
    <p:sldId id="314" r:id="rId17"/>
    <p:sldId id="315" r:id="rId18"/>
    <p:sldId id="316" r:id="rId19"/>
    <p:sldId id="319" r:id="rId20"/>
    <p:sldId id="317" r:id="rId21"/>
    <p:sldId id="320" r:id="rId22"/>
    <p:sldId id="318" r:id="rId23"/>
    <p:sldId id="321" r:id="rId24"/>
    <p:sldId id="322" r:id="rId25"/>
    <p:sldId id="325" r:id="rId26"/>
    <p:sldId id="328" r:id="rId27"/>
    <p:sldId id="329" r:id="rId28"/>
    <p:sldId id="330" r:id="rId29"/>
    <p:sldId id="323" r:id="rId30"/>
    <p:sldId id="326" r:id="rId31"/>
    <p:sldId id="324" r:id="rId32"/>
    <p:sldId id="327" r:id="rId33"/>
    <p:sldId id="331" r:id="rId34"/>
    <p:sldId id="332" r:id="rId35"/>
    <p:sldId id="428" r:id="rId36"/>
  </p:sldIdLst>
  <p:sldSz cx="9144000" cy="6858000" type="screen4x3"/>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AE9D931-6FF0-46DA-96A4-850C70A9CD08}" type="datetimeFigureOut">
              <a:rPr lang="ru-RU" smtClean="0"/>
              <a:pPr/>
              <a:t>07.09.2021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7EEA56E-21C6-41D1-B262-29F2D03F67A6}" type="slidenum">
              <a:rPr lang="ru-RU" smtClean="0"/>
              <a:pPr/>
              <a:t>‹#›</a:t>
            </a:fld>
            <a:endParaRPr lang="ru-RU" dirty="0"/>
          </a:p>
        </p:txBody>
      </p:sp>
    </p:spTree>
    <p:extLst>
      <p:ext uri="{BB962C8B-B14F-4D97-AF65-F5344CB8AC3E}">
        <p14:creationId xmlns:p14="http://schemas.microsoft.com/office/powerpoint/2010/main" val="18292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AE9D931-6FF0-46DA-96A4-850C70A9CD08}" type="datetimeFigureOut">
              <a:rPr lang="ru-RU" smtClean="0"/>
              <a:pPr/>
              <a:t>07.09.2021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7EEA56E-21C6-41D1-B262-29F2D03F67A6}" type="slidenum">
              <a:rPr lang="ru-RU" smtClean="0"/>
              <a:pPr/>
              <a:t>‹#›</a:t>
            </a:fld>
            <a:endParaRPr lang="ru-RU" dirty="0"/>
          </a:p>
        </p:txBody>
      </p:sp>
    </p:spTree>
    <p:extLst>
      <p:ext uri="{BB962C8B-B14F-4D97-AF65-F5344CB8AC3E}">
        <p14:creationId xmlns:p14="http://schemas.microsoft.com/office/powerpoint/2010/main" val="190882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AE9D931-6FF0-46DA-96A4-850C70A9CD08}" type="datetimeFigureOut">
              <a:rPr lang="ru-RU" smtClean="0"/>
              <a:pPr/>
              <a:t>07.09.2021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7EEA56E-21C6-41D1-B262-29F2D03F67A6}" type="slidenum">
              <a:rPr lang="ru-RU" smtClean="0"/>
              <a:pPr/>
              <a:t>‹#›</a:t>
            </a:fld>
            <a:endParaRPr lang="ru-RU" dirty="0"/>
          </a:p>
        </p:txBody>
      </p:sp>
    </p:spTree>
    <p:extLst>
      <p:ext uri="{BB962C8B-B14F-4D97-AF65-F5344CB8AC3E}">
        <p14:creationId xmlns:p14="http://schemas.microsoft.com/office/powerpoint/2010/main" val="246356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AE9D931-6FF0-46DA-96A4-850C70A9CD08}" type="datetimeFigureOut">
              <a:rPr lang="ru-RU" smtClean="0"/>
              <a:pPr/>
              <a:t>07.09.2021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7EEA56E-21C6-41D1-B262-29F2D03F67A6}" type="slidenum">
              <a:rPr lang="ru-RU" smtClean="0"/>
              <a:pPr/>
              <a:t>‹#›</a:t>
            </a:fld>
            <a:endParaRPr lang="ru-RU" dirty="0"/>
          </a:p>
        </p:txBody>
      </p:sp>
    </p:spTree>
    <p:extLst>
      <p:ext uri="{BB962C8B-B14F-4D97-AF65-F5344CB8AC3E}">
        <p14:creationId xmlns:p14="http://schemas.microsoft.com/office/powerpoint/2010/main" val="30466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AE9D931-6FF0-46DA-96A4-850C70A9CD08}" type="datetimeFigureOut">
              <a:rPr lang="ru-RU" smtClean="0"/>
              <a:pPr/>
              <a:t>07.09.2021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7EEA56E-21C6-41D1-B262-29F2D03F67A6}" type="slidenum">
              <a:rPr lang="ru-RU" smtClean="0"/>
              <a:pPr/>
              <a:t>‹#›</a:t>
            </a:fld>
            <a:endParaRPr lang="ru-RU" dirty="0"/>
          </a:p>
        </p:txBody>
      </p:sp>
    </p:spTree>
    <p:extLst>
      <p:ext uri="{BB962C8B-B14F-4D97-AF65-F5344CB8AC3E}">
        <p14:creationId xmlns:p14="http://schemas.microsoft.com/office/powerpoint/2010/main" val="14778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AE9D931-6FF0-46DA-96A4-850C70A9CD08}" type="datetimeFigureOut">
              <a:rPr lang="ru-RU" smtClean="0"/>
              <a:pPr/>
              <a:t>07.09.2021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7EEA56E-21C6-41D1-B262-29F2D03F67A6}" type="slidenum">
              <a:rPr lang="ru-RU" smtClean="0"/>
              <a:pPr/>
              <a:t>‹#›</a:t>
            </a:fld>
            <a:endParaRPr lang="ru-RU" dirty="0"/>
          </a:p>
        </p:txBody>
      </p:sp>
    </p:spTree>
    <p:extLst>
      <p:ext uri="{BB962C8B-B14F-4D97-AF65-F5344CB8AC3E}">
        <p14:creationId xmlns:p14="http://schemas.microsoft.com/office/powerpoint/2010/main" val="153986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AE9D931-6FF0-46DA-96A4-850C70A9CD08}" type="datetimeFigureOut">
              <a:rPr lang="ru-RU" smtClean="0"/>
              <a:pPr/>
              <a:t>07.09.2021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7EEA56E-21C6-41D1-B262-29F2D03F67A6}" type="slidenum">
              <a:rPr lang="ru-RU" smtClean="0"/>
              <a:pPr/>
              <a:t>‹#›</a:t>
            </a:fld>
            <a:endParaRPr lang="ru-RU" dirty="0"/>
          </a:p>
        </p:txBody>
      </p:sp>
    </p:spTree>
    <p:extLst>
      <p:ext uri="{BB962C8B-B14F-4D97-AF65-F5344CB8AC3E}">
        <p14:creationId xmlns:p14="http://schemas.microsoft.com/office/powerpoint/2010/main" val="145930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AE9D931-6FF0-46DA-96A4-850C70A9CD08}" type="datetimeFigureOut">
              <a:rPr lang="ru-RU" smtClean="0"/>
              <a:pPr/>
              <a:t>07.09.2021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7EEA56E-21C6-41D1-B262-29F2D03F67A6}" type="slidenum">
              <a:rPr lang="ru-RU" smtClean="0"/>
              <a:pPr/>
              <a:t>‹#›</a:t>
            </a:fld>
            <a:endParaRPr lang="ru-RU" dirty="0"/>
          </a:p>
        </p:txBody>
      </p:sp>
    </p:spTree>
    <p:extLst>
      <p:ext uri="{BB962C8B-B14F-4D97-AF65-F5344CB8AC3E}">
        <p14:creationId xmlns:p14="http://schemas.microsoft.com/office/powerpoint/2010/main" val="239315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E9D931-6FF0-46DA-96A4-850C70A9CD08}" type="datetimeFigureOut">
              <a:rPr lang="ru-RU" smtClean="0"/>
              <a:pPr/>
              <a:t>07.09.2021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7EEA56E-21C6-41D1-B262-29F2D03F67A6}" type="slidenum">
              <a:rPr lang="ru-RU" smtClean="0"/>
              <a:pPr/>
              <a:t>‹#›</a:t>
            </a:fld>
            <a:endParaRPr lang="ru-RU" dirty="0"/>
          </a:p>
        </p:txBody>
      </p:sp>
    </p:spTree>
    <p:extLst>
      <p:ext uri="{BB962C8B-B14F-4D97-AF65-F5344CB8AC3E}">
        <p14:creationId xmlns:p14="http://schemas.microsoft.com/office/powerpoint/2010/main" val="234751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AE9D931-6FF0-46DA-96A4-850C70A9CD08}" type="datetimeFigureOut">
              <a:rPr lang="ru-RU" smtClean="0"/>
              <a:pPr/>
              <a:t>07.09.2021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7EEA56E-21C6-41D1-B262-29F2D03F67A6}" type="slidenum">
              <a:rPr lang="ru-RU" smtClean="0"/>
              <a:pPr/>
              <a:t>‹#›</a:t>
            </a:fld>
            <a:endParaRPr lang="ru-RU" dirty="0"/>
          </a:p>
        </p:txBody>
      </p:sp>
    </p:spTree>
    <p:extLst>
      <p:ext uri="{BB962C8B-B14F-4D97-AF65-F5344CB8AC3E}">
        <p14:creationId xmlns:p14="http://schemas.microsoft.com/office/powerpoint/2010/main" val="387837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AE9D931-6FF0-46DA-96A4-850C70A9CD08}" type="datetimeFigureOut">
              <a:rPr lang="ru-RU" smtClean="0"/>
              <a:pPr/>
              <a:t>07.09.2021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7EEA56E-21C6-41D1-B262-29F2D03F67A6}" type="slidenum">
              <a:rPr lang="ru-RU" smtClean="0"/>
              <a:pPr/>
              <a:t>‹#›</a:t>
            </a:fld>
            <a:endParaRPr lang="ru-RU" dirty="0"/>
          </a:p>
        </p:txBody>
      </p:sp>
    </p:spTree>
    <p:extLst>
      <p:ext uri="{BB962C8B-B14F-4D97-AF65-F5344CB8AC3E}">
        <p14:creationId xmlns:p14="http://schemas.microsoft.com/office/powerpoint/2010/main" val="369193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9D931-6FF0-46DA-96A4-850C70A9CD08}" type="datetimeFigureOut">
              <a:rPr lang="ru-RU" smtClean="0"/>
              <a:pPr/>
              <a:t>07.09.2021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EA56E-21C6-41D1-B262-29F2D03F67A6}" type="slidenum">
              <a:rPr lang="ru-RU" smtClean="0"/>
              <a:pPr/>
              <a:t>‹#›</a:t>
            </a:fld>
            <a:endParaRPr lang="ru-RU" dirty="0"/>
          </a:p>
        </p:txBody>
      </p:sp>
    </p:spTree>
    <p:extLst>
      <p:ext uri="{BB962C8B-B14F-4D97-AF65-F5344CB8AC3E}">
        <p14:creationId xmlns:p14="http://schemas.microsoft.com/office/powerpoint/2010/main" val="60414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alog.garant.ru/fns/nk/89300effb84a59912210b23abe10a68f/#block_1006"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nalog.garant.ru/fns/nk/75e95103fdc963a40f1a0035da1e5ae7/#block_1011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nalog.garant.ru/fns/nk/75e95103fdc963a40f1a0035da1e5ae7/#block_101"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nalog.garant.ru/fns/nk/15/#p_1633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alog.gov.ru/rn77/taxation/reference_work/chquestio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nalog.garant.ru/fns/nk/1f48af6d902343d6260a9c412b50d7d2/#block_89"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nalog.garant.ru/fns/nk/547649ff63bad80904f288cab03c5176/#block_9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hyperlink" Target="http://nalog.garant.ru/fns/nk/a01fd19fbf2aae1b9a36f043855d0c20/#block_92"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nalog.garant.ru/fns/nk/d31bd2d89fd17d70aaefe3134ccf3ea8/#block_94" TargetMode="External"/><Relationship Id="rId4" Type="http://schemas.openxmlformats.org/officeDocument/2006/relationships/hyperlink" Target="http://nalog.garant.ru/fns/nk/3602bc72660234b37912039719ae1824/#block_9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nalog.garant.ru/fns/nk/8809e0c492096c8d84f508b2440bfb3a/#block_90"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nalog.garant.ru/fns/nk/aa57c2128bfc4a5ccfe4faafe888d6af/#block_96" TargetMode="External"/><Relationship Id="rId4" Type="http://schemas.openxmlformats.org/officeDocument/2006/relationships/hyperlink" Target="http://nalog.garant.ru/fns/nk/bba519b0e23ad33b6c3f39468736ff5f/#block_9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nalog.garant.ru/fns/nk/3602bc72660234b37912039719ae1824/#block_93"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nalog.garant.ru/fns/nk/802464714d4d10a819efb803557e9689/#block_3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alog.garant.ru/fns/nk/89300effb84a59912210b23abe10a68f/#block_100"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nalog.garant.ru/fns/nk/75e95103fdc963a40f1a0035da1e5ae7/#block_1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03648" y="116632"/>
            <a:ext cx="5247661"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3" name="Рисунок 2">
            <a:extLst>
              <a:ext uri="{FF2B5EF4-FFF2-40B4-BE49-F238E27FC236}">
                <a16:creationId xmlns:a16="http://schemas.microsoft.com/office/drawing/2014/main" id="{CDC1B5E3-C26D-485A-B972-CA73CCEB0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657" y="1556792"/>
            <a:ext cx="6156685" cy="4104456"/>
          </a:xfrm>
          <a:prstGeom prst="rect">
            <a:avLst/>
          </a:prstGeom>
        </p:spPr>
      </p:pic>
    </p:spTree>
    <p:extLst>
      <p:ext uri="{BB962C8B-B14F-4D97-AF65-F5344CB8AC3E}">
        <p14:creationId xmlns:p14="http://schemas.microsoft.com/office/powerpoint/2010/main" val="261118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51520" y="1554728"/>
            <a:ext cx="8640960" cy="4462760"/>
          </a:xfrm>
          <a:prstGeom prst="rect">
            <a:avLst/>
          </a:prstGeom>
        </p:spPr>
        <p:txBody>
          <a:bodyPr wrap="square">
            <a:spAutoFit/>
          </a:bodyPr>
          <a:lstStyle/>
          <a:p>
            <a:pPr algn="just"/>
            <a:r>
              <a:rPr lang="ru-RU" sz="2400" b="0" i="0" dirty="0">
                <a:solidFill>
                  <a:schemeClr val="accent4">
                    <a:lumMod val="75000"/>
                  </a:schemeClr>
                </a:solidFill>
                <a:effectLst/>
                <a:latin typeface="Calibri" panose="020F0502020204030204" pitchFamily="34" charset="0"/>
                <a:cs typeface="Calibri" panose="020F0502020204030204" pitchFamily="34" charset="0"/>
              </a:rPr>
              <a:t>должны быть рассмотрены руководителем (заместителем руководителя) налогового органа, проводившего налоговую проверку, и решение по ним должно быть принято в течение 10 дней со дня истечения срока, указанного в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п. 6 ст. 100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 Указанный срок может быть продлен, но не более чем на один месяц.</a:t>
            </a:r>
          </a:p>
          <a:p>
            <a:pPr algn="just"/>
            <a:r>
              <a:rPr lang="ru-RU" sz="2400" b="0" i="0" dirty="0">
                <a:solidFill>
                  <a:schemeClr val="accent4">
                    <a:lumMod val="75000"/>
                  </a:schemeClr>
                </a:solidFill>
                <a:effectLst/>
                <a:latin typeface="Calibri" panose="020F0502020204030204" pitchFamily="34" charset="0"/>
                <a:cs typeface="Calibri" panose="020F0502020204030204" pitchFamily="34" charset="0"/>
              </a:rPr>
              <a:t>При этом нарушение указанных сроков само по себе не является существенным нарушением процедуры рассмотрения материалов проверки и безусловным основанием для признания решения налогового органа недействительным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п. 14 ст. 101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a:t>
            </a:r>
          </a:p>
          <a:p>
            <a:pPr algn="just"/>
            <a:endParaRPr lang="ru-RU" sz="20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7568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51520" y="903287"/>
            <a:ext cx="8640960" cy="6309420"/>
          </a:xfrm>
          <a:prstGeom prst="rect">
            <a:avLst/>
          </a:prstGeom>
        </p:spPr>
        <p:txBody>
          <a:bodyPr wrap="square">
            <a:spAutoFit/>
          </a:bodyPr>
          <a:lstStyle/>
          <a:p>
            <a:pPr algn="just"/>
            <a:r>
              <a:rPr lang="ru-RU" sz="2400" b="0" i="0" dirty="0">
                <a:solidFill>
                  <a:schemeClr val="accent4">
                    <a:lumMod val="75000"/>
                  </a:schemeClr>
                </a:solidFill>
                <a:effectLst/>
                <a:latin typeface="Calibri" panose="020F0502020204030204" pitchFamily="34" charset="0"/>
                <a:cs typeface="Calibri" panose="020F0502020204030204" pitchFamily="34" charset="0"/>
              </a:rPr>
              <a:t>По смыслу положений, установленных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ст. 101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 соблюдение проверяющими норм, закрепленных Налоговым кодексом Российской Федерации, направлено на обеспечение прав и законных интересов налогоплательщика, гарантированных ему при проведении в отношении него мероприятий налогового контроля и оформлении их результатов.</a:t>
            </a:r>
          </a:p>
          <a:p>
            <a:pPr algn="just"/>
            <a:r>
              <a:rPr lang="ru-RU" sz="2400" b="0" i="0" dirty="0">
                <a:solidFill>
                  <a:schemeClr val="accent4">
                    <a:lumMod val="75000"/>
                  </a:schemeClr>
                </a:solidFill>
                <a:effectLst/>
                <a:latin typeface="Calibri" panose="020F0502020204030204" pitchFamily="34" charset="0"/>
                <a:cs typeface="Calibri" panose="020F0502020204030204" pitchFamily="34" charset="0"/>
              </a:rPr>
              <a:t>Неоднократный перенос рассмотрения материалов проверки связан с обеспечением налогоплательщику возможности ознакомиться со всеми материалами проверки и участвовать при их рассмотрении в налоговом органе.</a:t>
            </a:r>
          </a:p>
          <a:p>
            <a:pPr algn="just"/>
            <a:r>
              <a:rPr lang="ru-RU" sz="2400" b="0" i="0" dirty="0">
                <a:solidFill>
                  <a:schemeClr val="accent4">
                    <a:lumMod val="75000"/>
                  </a:schemeClr>
                </a:solidFill>
                <a:effectLst/>
                <a:latin typeface="Calibri" panose="020F0502020204030204" pitchFamily="34" charset="0"/>
                <a:cs typeface="Calibri" panose="020F0502020204030204" pitchFamily="34" charset="0"/>
              </a:rPr>
              <a:t>В то же время, если налогоплательщик надлежащим образом извещен, но не воспользовался своим правом присутствовать при рассмотрении материалов налоговой проверки, решение по итогам проверки может быть принято в его отсутствие (</a:t>
            </a:r>
            <a:r>
              <a:rPr lang="ru-RU" sz="2400" b="0" i="0" u="none" strike="noStrike" dirty="0" err="1">
                <a:solidFill>
                  <a:schemeClr val="accent4">
                    <a:lumMod val="75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абз</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3 п. 2 ст. 101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a:t>
            </a:r>
          </a:p>
          <a:p>
            <a:pPr algn="just"/>
            <a:endParaRPr lang="ru-RU" sz="20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6221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51520" y="903287"/>
            <a:ext cx="8640960" cy="5570756"/>
          </a:xfrm>
          <a:prstGeom prst="rect">
            <a:avLst/>
          </a:prstGeom>
        </p:spPr>
        <p:txBody>
          <a:bodyPr wrap="square">
            <a:spAutoFit/>
          </a:bodyPr>
          <a:lstStyle/>
          <a:p>
            <a:pPr algn="just"/>
            <a:r>
              <a:rPr lang="ru-RU" sz="2400" b="0" i="0" dirty="0">
                <a:solidFill>
                  <a:schemeClr val="accent4">
                    <a:lumMod val="75000"/>
                  </a:schemeClr>
                </a:solidFill>
                <a:effectLst/>
                <a:latin typeface="Calibri" panose="020F0502020204030204" pitchFamily="34" charset="0"/>
                <a:cs typeface="Calibri" panose="020F0502020204030204" pitchFamily="34" charset="0"/>
              </a:rPr>
              <a:t>В случае если налогоплательщик уклоняется от получения акта и уведомления, указанный факт должен быть зафиксирован в акте воспрепятствования действиям должностного лица налогового органа. Кроме того, должен быть составлен протокол об административном правонарушении в соответствии со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ст. 19.4.1 КоАП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 о воспрепятствовании законной деятельности должностного лица органа государственного контроля (надзора) по проведению проверок или уклонении от таких проверок.</a:t>
            </a:r>
          </a:p>
          <a:p>
            <a:pPr algn="just"/>
            <a:r>
              <a:rPr lang="ru-RU" sz="2400" b="1" i="0" dirty="0">
                <a:solidFill>
                  <a:schemeClr val="accent4">
                    <a:lumMod val="75000"/>
                  </a:schemeClr>
                </a:solidFill>
                <a:effectLst/>
                <a:latin typeface="Calibri" panose="020F0502020204030204" pitchFamily="34" charset="0"/>
                <a:cs typeface="Calibri" panose="020F0502020204030204" pitchFamily="34" charset="0"/>
              </a:rPr>
              <a:t>Отложение рассмотрения </a:t>
            </a:r>
            <a:r>
              <a:rPr lang="ru-RU" sz="2400" b="0" i="0" dirty="0">
                <a:solidFill>
                  <a:schemeClr val="accent4">
                    <a:lumMod val="75000"/>
                  </a:schemeClr>
                </a:solidFill>
                <a:effectLst/>
                <a:latin typeface="Calibri" panose="020F0502020204030204" pitchFamily="34" charset="0"/>
                <a:cs typeface="Calibri" panose="020F0502020204030204" pitchFamily="34" charset="0"/>
              </a:rPr>
              <a:t>материалов проверки может быть вызвано исключительно </a:t>
            </a:r>
            <a:r>
              <a:rPr lang="ru-RU" sz="2400" b="1" i="0" dirty="0">
                <a:solidFill>
                  <a:schemeClr val="accent4">
                    <a:lumMod val="75000"/>
                  </a:schemeClr>
                </a:solidFill>
                <a:effectLst/>
                <a:latin typeface="Calibri" panose="020F0502020204030204" pitchFamily="34" charset="0"/>
                <a:cs typeface="Calibri" panose="020F0502020204030204" pitchFamily="34" charset="0"/>
              </a:rPr>
              <a:t>объективными причинами отсутствия налогоплательщика</a:t>
            </a:r>
            <a:r>
              <a:rPr lang="ru-RU" sz="2400" b="0" i="0" dirty="0">
                <a:solidFill>
                  <a:schemeClr val="accent4">
                    <a:lumMod val="75000"/>
                  </a:schemeClr>
                </a:solidFill>
                <a:effectLst/>
                <a:latin typeface="Calibri" panose="020F0502020204030204" pitchFamily="34" charset="0"/>
                <a:cs typeface="Calibri" panose="020F0502020204030204" pitchFamily="34" charset="0"/>
              </a:rPr>
              <a:t>, и налоговые органы должны обеспечивать своевременное и надлежащее извещение налогоплательщиков (с подтверждением вручения) о рассмотрении материалов проверки.</a:t>
            </a:r>
          </a:p>
          <a:p>
            <a:pPr algn="just"/>
            <a:endParaRPr lang="ru-RU" sz="20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247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40563" y="323544"/>
            <a:ext cx="5319669"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2" y="215593"/>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511288" y="1516461"/>
            <a:ext cx="1749197" cy="461665"/>
          </a:xfrm>
          <a:prstGeom prst="rect">
            <a:avLst/>
          </a:prstGeom>
        </p:spPr>
        <p:txBody>
          <a:bodyPr wrap="none">
            <a:spAutoFit/>
          </a:bodyPr>
          <a:lstStyle/>
          <a:p>
            <a:r>
              <a:rPr lang="ru-RU" sz="2400" b="1" i="1" u="sng" dirty="0">
                <a:solidFill>
                  <a:schemeClr val="accent4">
                    <a:lumMod val="75000"/>
                  </a:schemeClr>
                </a:solidFill>
              </a:rPr>
              <a:t>Вопрос № 3</a:t>
            </a:r>
            <a:endParaRPr lang="ru-RU" sz="2400" dirty="0">
              <a:solidFill>
                <a:schemeClr val="accent4">
                  <a:lumMod val="75000"/>
                </a:schemeClr>
              </a:solidFill>
            </a:endParaRPr>
          </a:p>
        </p:txBody>
      </p:sp>
      <p:sp>
        <p:nvSpPr>
          <p:cNvPr id="2054" name="Rectangle 6"/>
          <p:cNvSpPr>
            <a:spLocks noChangeArrowheads="1"/>
          </p:cNvSpPr>
          <p:nvPr/>
        </p:nvSpPr>
        <p:spPr bwMode="auto">
          <a:xfrm>
            <a:off x="781049" y="3895048"/>
            <a:ext cx="763284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800" b="0" i="0" dirty="0">
                <a:solidFill>
                  <a:schemeClr val="accent4">
                    <a:lumMod val="75000"/>
                  </a:schemeClr>
                </a:solidFill>
                <a:effectLst/>
                <a:latin typeface="Open Sans" panose="020B0606030504020204" pitchFamily="34" charset="0"/>
              </a:rPr>
              <a:t>Применение ЕНВД в 2020 году налогоплательщиками на УСН, с учетом того, что система налогообложения ЕНВД с 2021 отменяется?</a:t>
            </a:r>
            <a:endParaRPr lang="ru-RU" sz="2800" dirty="0">
              <a:solidFill>
                <a:schemeClr val="accent4">
                  <a:lumMod val="75000"/>
                </a:schemeClr>
              </a:solidFill>
              <a:latin typeface="Times New Roman" pitchFamily="18" charset="0"/>
              <a:ea typeface="Calibri" pitchFamily="34" charset="0"/>
              <a:cs typeface="Times New Roman" pitchFamily="18" charset="0"/>
            </a:endParaRPr>
          </a:p>
        </p:txBody>
      </p:sp>
      <p:pic>
        <p:nvPicPr>
          <p:cNvPr id="10" name="Рисунок 9">
            <a:extLst>
              <a:ext uri="{FF2B5EF4-FFF2-40B4-BE49-F238E27FC236}">
                <a16:creationId xmlns:a16="http://schemas.microsoft.com/office/drawing/2014/main" id="{9532C2E8-2F46-47DA-AB6D-F9131ED71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970" y="759228"/>
            <a:ext cx="3068960" cy="2780928"/>
          </a:xfrm>
          <a:prstGeom prst="rect">
            <a:avLst/>
          </a:prstGeom>
        </p:spPr>
      </p:pic>
    </p:spTree>
    <p:extLst>
      <p:ext uri="{BB962C8B-B14F-4D97-AF65-F5344CB8AC3E}">
        <p14:creationId xmlns:p14="http://schemas.microsoft.com/office/powerpoint/2010/main" val="347452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51520" y="1124744"/>
            <a:ext cx="2376264" cy="523220"/>
          </a:xfrm>
          <a:prstGeom prst="rect">
            <a:avLst/>
          </a:prstGeom>
        </p:spPr>
        <p:txBody>
          <a:bodyPr wrap="square">
            <a:spAutoFit/>
          </a:bodyPr>
          <a:lstStyle/>
          <a:p>
            <a:r>
              <a:rPr lang="ru-RU" sz="2800" b="1" i="1" dirty="0">
                <a:solidFill>
                  <a:schemeClr val="accent3">
                    <a:lumMod val="50000"/>
                  </a:schemeClr>
                </a:solidFill>
                <a:latin typeface="Times New Roman" pitchFamily="18" charset="0"/>
                <a:cs typeface="Times New Roman" pitchFamily="18" charset="0"/>
              </a:rPr>
              <a:t>Ответ</a:t>
            </a:r>
            <a:endParaRPr lang="ru-RU" sz="2800" dirty="0">
              <a:solidFill>
                <a:schemeClr val="accent3">
                  <a:lumMod val="50000"/>
                </a:schemeClr>
              </a:solidFill>
              <a:latin typeface="Times New Roman" pitchFamily="18" charset="0"/>
              <a:cs typeface="Times New Roman" pitchFamily="18" charset="0"/>
            </a:endParaRPr>
          </a:p>
        </p:txBody>
      </p:sp>
      <p:sp>
        <p:nvSpPr>
          <p:cNvPr id="11" name="Прямоугольник 10"/>
          <p:cNvSpPr/>
          <p:nvPr/>
        </p:nvSpPr>
        <p:spPr>
          <a:xfrm>
            <a:off x="251520" y="1754452"/>
            <a:ext cx="8640960" cy="4893647"/>
          </a:xfrm>
          <a:prstGeom prst="rect">
            <a:avLst/>
          </a:prstGeom>
        </p:spPr>
        <p:txBody>
          <a:bodyPr wrap="square">
            <a:spAutoFit/>
          </a:bodyPr>
          <a:lstStyle/>
          <a:p>
            <a:pPr algn="just"/>
            <a:r>
              <a:rPr lang="ru-RU" sz="2400" b="0" i="0" dirty="0">
                <a:solidFill>
                  <a:srgbClr val="405965"/>
                </a:solidFill>
                <a:effectLst/>
                <a:latin typeface="Calibri" panose="020F0502020204030204" pitchFamily="34" charset="0"/>
                <a:cs typeface="Calibri" panose="020F0502020204030204" pitchFamily="34" charset="0"/>
              </a:rPr>
              <a:t>Применение ЕНВД в последний раз возможно в течение 2020 года.</a:t>
            </a:r>
          </a:p>
          <a:p>
            <a:pPr algn="just"/>
            <a:r>
              <a:rPr lang="ru-RU" sz="2400" b="1" i="0" dirty="0">
                <a:solidFill>
                  <a:srgbClr val="405965"/>
                </a:solidFill>
                <a:effectLst/>
                <a:latin typeface="Calibri" panose="020F0502020204030204" pitchFamily="34" charset="0"/>
                <a:cs typeface="Calibri" panose="020F0502020204030204" pitchFamily="34" charset="0"/>
              </a:rPr>
              <a:t>Налогоплательщик, применяющий УСН, может в 2020 году</a:t>
            </a:r>
            <a:r>
              <a:rPr lang="ru-RU" sz="2400" b="0" i="0" dirty="0">
                <a:solidFill>
                  <a:srgbClr val="405965"/>
                </a:solidFill>
                <a:effectLst/>
                <a:latin typeface="Calibri" panose="020F0502020204030204" pitchFamily="34" charset="0"/>
                <a:cs typeface="Calibri" panose="020F0502020204030204" pitchFamily="34" charset="0"/>
              </a:rPr>
              <a:t> совмещать УСН и ЕНВД, если он хочет продолжить заниматься той же деятельностью, что и раньше, и перевести ее с ЕНВД на УСН с 2021 года.</a:t>
            </a:r>
          </a:p>
          <a:p>
            <a:pPr algn="just"/>
            <a:r>
              <a:rPr lang="ru-RU" sz="2400" b="0" i="0" dirty="0">
                <a:solidFill>
                  <a:srgbClr val="405965"/>
                </a:solidFill>
                <a:effectLst/>
                <a:latin typeface="Calibri" panose="020F0502020204030204" pitchFamily="34" charset="0"/>
                <a:cs typeface="Calibri" panose="020F0502020204030204" pitchFamily="34" charset="0"/>
              </a:rPr>
              <a:t>При совмещении УСН и ЕНВД в 2020 году налогоплательщик обязан:</a:t>
            </a:r>
          </a:p>
          <a:p>
            <a:pPr algn="just"/>
            <a:r>
              <a:rPr lang="ru-RU" sz="2400" b="0" i="0" dirty="0">
                <a:solidFill>
                  <a:srgbClr val="405965"/>
                </a:solidFill>
                <a:effectLst/>
                <a:latin typeface="Calibri" panose="020F0502020204030204" pitchFamily="34" charset="0"/>
                <a:cs typeface="Calibri" panose="020F0502020204030204" pitchFamily="34" charset="0"/>
              </a:rPr>
              <a:t>- вести раздельный учет по УСН и по ЕНВД;</a:t>
            </a:r>
          </a:p>
          <a:p>
            <a:pPr algn="just"/>
            <a:r>
              <a:rPr lang="ru-RU" sz="2400" b="0" i="0" dirty="0">
                <a:solidFill>
                  <a:srgbClr val="405965"/>
                </a:solidFill>
                <a:effectLst/>
                <a:latin typeface="Calibri" panose="020F0502020204030204" pitchFamily="34" charset="0"/>
                <a:cs typeface="Calibri" panose="020F0502020204030204" pitchFamily="34" charset="0"/>
              </a:rPr>
              <a:t>- продолжать вести книгу учета доходов и расходов по УСН;</a:t>
            </a:r>
          </a:p>
          <a:p>
            <a:pPr algn="just"/>
            <a:r>
              <a:rPr lang="ru-RU" sz="2400" b="0" i="0" dirty="0">
                <a:solidFill>
                  <a:srgbClr val="405965"/>
                </a:solidFill>
                <a:effectLst/>
                <a:latin typeface="Calibri" panose="020F0502020204030204" pitchFamily="34" charset="0"/>
                <a:cs typeface="Calibri" panose="020F0502020204030204" pitchFamily="34" charset="0"/>
              </a:rPr>
              <a:t>- ежеквартально сдавать налоговые декларации по ЕНВД и платить налог;</a:t>
            </a:r>
          </a:p>
          <a:p>
            <a:pPr algn="just"/>
            <a:endParaRPr lang="ru-RU" sz="2400" b="0" i="0" dirty="0">
              <a:solidFill>
                <a:schemeClr val="accent4">
                  <a:lumMod val="75000"/>
                </a:schemeClr>
              </a:solidFill>
              <a:effectLst/>
              <a:latin typeface="Calibri" panose="020F0502020204030204" pitchFamily="34" charset="0"/>
              <a:cs typeface="Calibri" panose="020F0502020204030204" pitchFamily="34" charset="0"/>
            </a:endParaRPr>
          </a:p>
        </p:txBody>
      </p:sp>
      <p:pic>
        <p:nvPicPr>
          <p:cNvPr id="9" name="Рисунок 8">
            <a:extLst>
              <a:ext uri="{FF2B5EF4-FFF2-40B4-BE49-F238E27FC236}">
                <a16:creationId xmlns:a16="http://schemas.microsoft.com/office/drawing/2014/main" id="{4B9FB717-9B6D-48B4-A629-248FABFEB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012" y="44624"/>
            <a:ext cx="2204864" cy="1800200"/>
          </a:xfrm>
          <a:prstGeom prst="rect">
            <a:avLst/>
          </a:prstGeom>
        </p:spPr>
      </p:pic>
    </p:spTree>
    <p:extLst>
      <p:ext uri="{BB962C8B-B14F-4D97-AF65-F5344CB8AC3E}">
        <p14:creationId xmlns:p14="http://schemas.microsoft.com/office/powerpoint/2010/main" val="412573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51520" y="1200334"/>
            <a:ext cx="8640960" cy="5632311"/>
          </a:xfrm>
          <a:prstGeom prst="rect">
            <a:avLst/>
          </a:prstGeom>
        </p:spPr>
        <p:txBody>
          <a:bodyPr wrap="square">
            <a:spAutoFit/>
          </a:bodyPr>
          <a:lstStyle/>
          <a:p>
            <a:pPr algn="just"/>
            <a:r>
              <a:rPr lang="ru-RU" sz="2400" b="0" i="0" dirty="0">
                <a:solidFill>
                  <a:srgbClr val="405965"/>
                </a:solidFill>
                <a:effectLst/>
                <a:latin typeface="Calibri" panose="020F0502020204030204" pitchFamily="34" charset="0"/>
                <a:cs typeface="Calibri" panose="020F0502020204030204" pitchFamily="34" charset="0"/>
              </a:rPr>
              <a:t>- сдать по итогам 2020 года налоговую декларацию по УСН.</a:t>
            </a:r>
          </a:p>
          <a:p>
            <a:pPr algn="just"/>
            <a:r>
              <a:rPr lang="ru-RU" sz="2400" b="0" i="0" dirty="0">
                <a:solidFill>
                  <a:srgbClr val="405965"/>
                </a:solidFill>
                <a:effectLst/>
                <a:latin typeface="Calibri" panose="020F0502020204030204" pitchFamily="34" charset="0"/>
                <a:cs typeface="Calibri" panose="020F0502020204030204" pitchFamily="34" charset="0"/>
              </a:rPr>
              <a:t>При этом, если в отношении 2021 года налогоплательщик не заявит о переходе с УСН на иной режим налогообложения (в установленном для этого порядке), он будет автоматически считаться налогоплательщиком, применяющим УСН, включая виды деятельности, в отношении которых налогоплательщик в 2020 году применял ЕНВД.</a:t>
            </a:r>
          </a:p>
          <a:p>
            <a:pPr algn="just"/>
            <a:endParaRPr lang="ru-RU" sz="2400" dirty="0">
              <a:solidFill>
                <a:srgbClr val="405965"/>
              </a:solidFill>
              <a:cs typeface="Calibri" panose="020F0502020204030204" pitchFamily="34" charset="0"/>
            </a:endParaRPr>
          </a:p>
          <a:p>
            <a:pPr algn="just"/>
            <a:r>
              <a:rPr lang="ru-RU" sz="2400" b="1" i="0" dirty="0">
                <a:solidFill>
                  <a:srgbClr val="487AA9"/>
                </a:solidFill>
                <a:effectLst/>
              </a:rPr>
              <a:t>ОСНОВАНИЕ:</a:t>
            </a:r>
            <a:endParaRPr lang="ru-RU" sz="2400" b="0" i="0" dirty="0">
              <a:solidFill>
                <a:srgbClr val="487AA9"/>
              </a:solidFill>
              <a:effectLst/>
            </a:endParaRPr>
          </a:p>
          <a:p>
            <a:pPr algn="just"/>
            <a:r>
              <a:rPr lang="ru-RU" sz="2400" b="0" i="0" dirty="0">
                <a:solidFill>
                  <a:srgbClr val="405965"/>
                </a:solidFill>
                <a:effectLst/>
              </a:rPr>
              <a:t>Статьи 346.26, 346.28, 346.30, 346.32 главы 26.3 (ЕНВД) Налогового кодекса Российской Федерации;</a:t>
            </a:r>
          </a:p>
          <a:p>
            <a:pPr algn="just"/>
            <a:r>
              <a:rPr lang="ru-RU" sz="2400" b="0" i="0" dirty="0">
                <a:solidFill>
                  <a:srgbClr val="405965"/>
                </a:solidFill>
                <a:effectLst/>
              </a:rPr>
              <a:t>Статьи 346.12, 346.13, 346.19, 346.20, 346.21, 346.23 главы 26.2 (УСН) Налогового кодекса Российской Федерации</a:t>
            </a:r>
          </a:p>
          <a:p>
            <a:pPr algn="just"/>
            <a:endParaRPr lang="ru-RU" sz="2400" b="0" i="0" dirty="0">
              <a:solidFill>
                <a:srgbClr val="405965"/>
              </a:solidFill>
              <a:effectLst/>
              <a:latin typeface="Calibri" panose="020F0502020204030204" pitchFamily="34" charset="0"/>
              <a:cs typeface="Calibri" panose="020F0502020204030204" pitchFamily="34" charset="0"/>
            </a:endParaRPr>
          </a:p>
          <a:p>
            <a:pPr algn="just"/>
            <a:endParaRPr lang="ru-RU" sz="2400" b="0" i="0" dirty="0">
              <a:solidFill>
                <a:schemeClr val="accent4">
                  <a:lumMod val="75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8771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40563" y="323544"/>
            <a:ext cx="5319669"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2" y="215593"/>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511288" y="1516461"/>
            <a:ext cx="1749197" cy="461665"/>
          </a:xfrm>
          <a:prstGeom prst="rect">
            <a:avLst/>
          </a:prstGeom>
        </p:spPr>
        <p:txBody>
          <a:bodyPr wrap="none">
            <a:spAutoFit/>
          </a:bodyPr>
          <a:lstStyle/>
          <a:p>
            <a:r>
              <a:rPr lang="ru-RU" sz="2400" b="1" i="1" u="sng" dirty="0">
                <a:solidFill>
                  <a:schemeClr val="accent4">
                    <a:lumMod val="75000"/>
                  </a:schemeClr>
                </a:solidFill>
              </a:rPr>
              <a:t>Вопрос № 4</a:t>
            </a:r>
            <a:endParaRPr lang="ru-RU" sz="2400" dirty="0">
              <a:solidFill>
                <a:schemeClr val="accent4">
                  <a:lumMod val="75000"/>
                </a:schemeClr>
              </a:solidFill>
            </a:endParaRPr>
          </a:p>
        </p:txBody>
      </p:sp>
      <p:sp>
        <p:nvSpPr>
          <p:cNvPr id="2054" name="Rectangle 6"/>
          <p:cNvSpPr>
            <a:spLocks noChangeArrowheads="1"/>
          </p:cNvSpPr>
          <p:nvPr/>
        </p:nvSpPr>
        <p:spPr bwMode="auto">
          <a:xfrm>
            <a:off x="781049" y="3248718"/>
            <a:ext cx="763284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2800" dirty="0">
                <a:solidFill>
                  <a:schemeClr val="accent4">
                    <a:lumMod val="75000"/>
                  </a:schemeClr>
                </a:solidFill>
                <a:latin typeface="Times New Roman" pitchFamily="18" charset="0"/>
                <a:cs typeface="Times New Roman" pitchFamily="18" charset="0"/>
              </a:rPr>
              <a:t>Организация получила решение о проведении выездной проверки. Однако у нее нет возможности предоставить помещение проверяющим из Инспекции. Какова процедура перенесения выездной проверки по месту нахождения налоговой Инспекции?</a:t>
            </a:r>
          </a:p>
          <a:p>
            <a:pPr lvl="0" algn="ctr" fontAlgn="base">
              <a:spcBef>
                <a:spcPct val="0"/>
              </a:spcBef>
              <a:spcAft>
                <a:spcPct val="0"/>
              </a:spcAft>
            </a:pPr>
            <a:endParaRPr lang="ru-RU" sz="2800" dirty="0">
              <a:solidFill>
                <a:schemeClr val="accent4">
                  <a:lumMod val="75000"/>
                </a:schemeClr>
              </a:solidFill>
              <a:latin typeface="Times New Roman" pitchFamily="18" charset="0"/>
              <a:ea typeface="Calibri" pitchFamily="34" charset="0"/>
              <a:cs typeface="Times New Roman" pitchFamily="18" charset="0"/>
            </a:endParaRPr>
          </a:p>
        </p:txBody>
      </p:sp>
      <p:pic>
        <p:nvPicPr>
          <p:cNvPr id="9" name="Picture 2">
            <a:extLst>
              <a:ext uri="{FF2B5EF4-FFF2-40B4-BE49-F238E27FC236}">
                <a16:creationId xmlns:a16="http://schemas.microsoft.com/office/drawing/2014/main" id="{959E932F-A282-4D3E-B248-9C4684AD05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23544"/>
            <a:ext cx="2160240" cy="257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03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51520" y="1124744"/>
            <a:ext cx="2376264" cy="523220"/>
          </a:xfrm>
          <a:prstGeom prst="rect">
            <a:avLst/>
          </a:prstGeom>
        </p:spPr>
        <p:txBody>
          <a:bodyPr wrap="square">
            <a:spAutoFit/>
          </a:bodyPr>
          <a:lstStyle/>
          <a:p>
            <a:r>
              <a:rPr lang="ru-RU" sz="2800" b="1" i="1" dirty="0">
                <a:solidFill>
                  <a:schemeClr val="accent3">
                    <a:lumMod val="50000"/>
                  </a:schemeClr>
                </a:solidFill>
                <a:latin typeface="Times New Roman" pitchFamily="18" charset="0"/>
                <a:cs typeface="Times New Roman" pitchFamily="18" charset="0"/>
              </a:rPr>
              <a:t>Ответ</a:t>
            </a:r>
            <a:endParaRPr lang="ru-RU" sz="2800" dirty="0">
              <a:solidFill>
                <a:schemeClr val="accent3">
                  <a:lumMod val="50000"/>
                </a:schemeClr>
              </a:solidFill>
              <a:latin typeface="Times New Roman" pitchFamily="18" charset="0"/>
              <a:cs typeface="Times New Roman" pitchFamily="18" charset="0"/>
            </a:endParaRPr>
          </a:p>
        </p:txBody>
      </p:sp>
      <p:sp>
        <p:nvSpPr>
          <p:cNvPr id="11" name="Прямоугольник 10"/>
          <p:cNvSpPr/>
          <p:nvPr/>
        </p:nvSpPr>
        <p:spPr>
          <a:xfrm>
            <a:off x="306084" y="2225416"/>
            <a:ext cx="8640960" cy="3785652"/>
          </a:xfrm>
          <a:prstGeom prst="rect">
            <a:avLst/>
          </a:prstGeom>
        </p:spPr>
        <p:txBody>
          <a:bodyPr wrap="square">
            <a:spAutoFit/>
          </a:bodyPr>
          <a:lstStyle/>
          <a:p>
            <a:pPr indent="342900" algn="just"/>
            <a:r>
              <a:rPr lang="ru-RU" sz="2400" dirty="0">
                <a:solidFill>
                  <a:prstClr val="black"/>
                </a:solidFill>
                <a:latin typeface="Calibri" panose="020F0502020204030204" pitchFamily="34" charset="0"/>
                <a:ea typeface="Calibri"/>
                <a:cs typeface="Calibri" panose="020F0502020204030204" pitchFamily="34" charset="0"/>
              </a:rPr>
              <a:t>Если у организации отсутствует возможность предоставить помещение для проведения выездной налоговой проверки, то такая проверка может проводиться по месту нахождения ИФНС России. Для этого организации следует подать в ИФНС России заявление с просьбой провести проверку по месту нахождения налогового органа. В заявлении нужно указать объективные причины, по которым организация не может предоставить помещение.</a:t>
            </a:r>
          </a:p>
          <a:p>
            <a:pPr indent="342900" algn="just"/>
            <a:r>
              <a:rPr lang="ru-RU" sz="2400" dirty="0">
                <a:solidFill>
                  <a:prstClr val="black"/>
                </a:solidFill>
                <a:latin typeface="Calibri" panose="020F0502020204030204" pitchFamily="34" charset="0"/>
                <a:ea typeface="Calibri"/>
                <a:cs typeface="Calibri" panose="020F0502020204030204" pitchFamily="34" charset="0"/>
              </a:rPr>
              <a:t>Источник: п. 1 ст. 89 Налогового кодекса Российской Федерации</a:t>
            </a:r>
            <a:endParaRPr lang="ru-RU" sz="2400" b="0" i="0" dirty="0">
              <a:solidFill>
                <a:schemeClr val="accent4">
                  <a:lumMod val="75000"/>
                </a:schemeClr>
              </a:solidFill>
              <a:effectLst/>
              <a:latin typeface="Calibri" panose="020F0502020204030204" pitchFamily="34" charset="0"/>
              <a:cs typeface="Calibri" panose="020F0502020204030204" pitchFamily="34" charset="0"/>
            </a:endParaRPr>
          </a:p>
        </p:txBody>
      </p:sp>
      <p:pic>
        <p:nvPicPr>
          <p:cNvPr id="9" name="Рисунок 8">
            <a:extLst>
              <a:ext uri="{FF2B5EF4-FFF2-40B4-BE49-F238E27FC236}">
                <a16:creationId xmlns:a16="http://schemas.microsoft.com/office/drawing/2014/main" id="{4B9FB717-9B6D-48B4-A629-248FABFEB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012" y="44624"/>
            <a:ext cx="2204864" cy="1800200"/>
          </a:xfrm>
          <a:prstGeom prst="rect">
            <a:avLst/>
          </a:prstGeom>
        </p:spPr>
      </p:pic>
    </p:spTree>
    <p:extLst>
      <p:ext uri="{BB962C8B-B14F-4D97-AF65-F5344CB8AC3E}">
        <p14:creationId xmlns:p14="http://schemas.microsoft.com/office/powerpoint/2010/main" val="279350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40563" y="323544"/>
            <a:ext cx="5319669"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2" y="215593"/>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374840" y="1903632"/>
            <a:ext cx="1749197" cy="461665"/>
          </a:xfrm>
          <a:prstGeom prst="rect">
            <a:avLst/>
          </a:prstGeom>
        </p:spPr>
        <p:txBody>
          <a:bodyPr wrap="none">
            <a:spAutoFit/>
          </a:bodyPr>
          <a:lstStyle/>
          <a:p>
            <a:r>
              <a:rPr lang="ru-RU" sz="2400" b="1" i="1" u="sng" dirty="0">
                <a:solidFill>
                  <a:schemeClr val="accent4">
                    <a:lumMod val="75000"/>
                  </a:schemeClr>
                </a:solidFill>
              </a:rPr>
              <a:t>Вопрос № 5</a:t>
            </a:r>
            <a:endParaRPr lang="ru-RU" sz="2400" dirty="0">
              <a:solidFill>
                <a:schemeClr val="accent4">
                  <a:lumMod val="75000"/>
                </a:schemeClr>
              </a:solidFill>
            </a:endParaRPr>
          </a:p>
        </p:txBody>
      </p:sp>
      <p:sp>
        <p:nvSpPr>
          <p:cNvPr id="2054" name="Rectangle 6"/>
          <p:cNvSpPr>
            <a:spLocks noChangeArrowheads="1"/>
          </p:cNvSpPr>
          <p:nvPr/>
        </p:nvSpPr>
        <p:spPr bwMode="auto">
          <a:xfrm>
            <a:off x="584785" y="3694215"/>
            <a:ext cx="79208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2800" dirty="0">
                <a:solidFill>
                  <a:schemeClr val="accent4">
                    <a:lumMod val="75000"/>
                  </a:schemeClr>
                </a:solidFill>
                <a:latin typeface="Times New Roman" pitchFamily="18" charset="0"/>
                <a:cs typeface="Times New Roman" pitchFamily="18" charset="0"/>
              </a:rPr>
              <a:t>Могут ли налоговые органы проводить выемку документов во время дополнительных мероприятий налогового контроля?</a:t>
            </a:r>
          </a:p>
          <a:p>
            <a:pPr lvl="0" algn="ctr" fontAlgn="base">
              <a:spcBef>
                <a:spcPct val="0"/>
              </a:spcBef>
              <a:spcAft>
                <a:spcPct val="0"/>
              </a:spcAft>
            </a:pPr>
            <a:endParaRPr lang="ru-RU" sz="2800" dirty="0">
              <a:solidFill>
                <a:schemeClr val="accent4">
                  <a:lumMod val="75000"/>
                </a:schemeClr>
              </a:solidFill>
              <a:latin typeface="Times New Roman" pitchFamily="18" charset="0"/>
              <a:ea typeface="Calibri" pitchFamily="34" charset="0"/>
              <a:cs typeface="Times New Roman" pitchFamily="18" charset="0"/>
            </a:endParaRPr>
          </a:p>
        </p:txBody>
      </p:sp>
      <p:pic>
        <p:nvPicPr>
          <p:cNvPr id="10" name="Объект 9">
            <a:extLst>
              <a:ext uri="{FF2B5EF4-FFF2-40B4-BE49-F238E27FC236}">
                <a16:creationId xmlns:a16="http://schemas.microsoft.com/office/drawing/2014/main" id="{9503500E-A98D-4230-96E5-2EB9051130C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70285" y="422443"/>
            <a:ext cx="2672757" cy="2962378"/>
          </a:xfrm>
        </p:spPr>
      </p:pic>
    </p:spTree>
    <p:extLst>
      <p:ext uri="{BB962C8B-B14F-4D97-AF65-F5344CB8AC3E}">
        <p14:creationId xmlns:p14="http://schemas.microsoft.com/office/powerpoint/2010/main" val="780944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475656" y="634973"/>
            <a:ext cx="2376264" cy="523220"/>
          </a:xfrm>
          <a:prstGeom prst="rect">
            <a:avLst/>
          </a:prstGeom>
        </p:spPr>
        <p:txBody>
          <a:bodyPr wrap="square">
            <a:spAutoFit/>
          </a:bodyPr>
          <a:lstStyle/>
          <a:p>
            <a:r>
              <a:rPr lang="ru-RU" sz="2800" b="1" i="1" dirty="0">
                <a:solidFill>
                  <a:schemeClr val="accent3">
                    <a:lumMod val="50000"/>
                  </a:schemeClr>
                </a:solidFill>
                <a:latin typeface="Times New Roman" pitchFamily="18" charset="0"/>
                <a:cs typeface="Times New Roman" pitchFamily="18" charset="0"/>
              </a:rPr>
              <a:t>Ответ</a:t>
            </a:r>
            <a:endParaRPr lang="ru-RU" sz="2800" dirty="0">
              <a:solidFill>
                <a:schemeClr val="accent3">
                  <a:lumMod val="50000"/>
                </a:schemeClr>
              </a:solidFill>
              <a:latin typeface="Times New Roman" pitchFamily="18" charset="0"/>
              <a:cs typeface="Times New Roman" pitchFamily="18" charset="0"/>
            </a:endParaRPr>
          </a:p>
        </p:txBody>
      </p:sp>
      <p:sp>
        <p:nvSpPr>
          <p:cNvPr id="11" name="Прямоугольник 10"/>
          <p:cNvSpPr/>
          <p:nvPr/>
        </p:nvSpPr>
        <p:spPr>
          <a:xfrm>
            <a:off x="166124" y="1237942"/>
            <a:ext cx="8654348" cy="6001643"/>
          </a:xfrm>
          <a:prstGeom prst="rect">
            <a:avLst/>
          </a:prstGeom>
        </p:spPr>
        <p:txBody>
          <a:bodyPr wrap="square">
            <a:spAutoFit/>
          </a:bodyPr>
          <a:lstStyle/>
          <a:p>
            <a:pPr indent="342900" algn="just"/>
            <a:r>
              <a:rPr lang="ru-RU" sz="2400" dirty="0">
                <a:solidFill>
                  <a:prstClr val="black"/>
                </a:solidFill>
                <a:latin typeface="Calibri" panose="020F0502020204030204" pitchFamily="34" charset="0"/>
                <a:ea typeface="Calibri"/>
                <a:cs typeface="Calibri" panose="020F0502020204030204" pitchFamily="34" charset="0"/>
              </a:rPr>
              <a:t>В соответствии с п. 6 ст. 101 Налогового кодекса в качестве дополнительных мероприятий налогового контроля могут проводиться истребование документов (ст. 93 и 93.1 Налогового кодекса), допрос свидетеля, экспертиза. При этом в п. 4 ст. 93 Налогового кодекса указано, что в случае отказа от представления документов должностное лицо налогового органа, проводящее налоговую проверку, осуществляет их выемку. </a:t>
            </a:r>
          </a:p>
          <a:p>
            <a:pPr indent="342900" algn="just"/>
            <a:r>
              <a:rPr lang="ru-RU" sz="2400" dirty="0">
                <a:solidFill>
                  <a:prstClr val="black"/>
                </a:solidFill>
                <a:latin typeface="Calibri" panose="020F0502020204030204" pitchFamily="34" charset="0"/>
                <a:ea typeface="Calibri"/>
                <a:cs typeface="Calibri" panose="020F0502020204030204" pitchFamily="34" charset="0"/>
              </a:rPr>
              <a:t>В соответствии со сложившейся судебной практикой налоговый орган вправе произвести выемку документов в рамках дополнительных мероприятий налогового контроля в случае, если организация отказалась представить данные документы по ранее предъявленному требованию налогового органа, а также в случае проведения экспертизы оригиналов документов.</a:t>
            </a:r>
          </a:p>
          <a:p>
            <a:pPr indent="342900" algn="just"/>
            <a:endParaRPr lang="ru-RU" sz="2400" b="0" i="0" dirty="0">
              <a:solidFill>
                <a:schemeClr val="accent4">
                  <a:lumMod val="75000"/>
                </a:schemeClr>
              </a:solidFill>
              <a:effectLst/>
              <a:latin typeface="Calibri" panose="020F0502020204030204" pitchFamily="34" charset="0"/>
              <a:cs typeface="Calibri" panose="020F0502020204030204" pitchFamily="34" charset="0"/>
            </a:endParaRPr>
          </a:p>
        </p:txBody>
      </p:sp>
      <p:pic>
        <p:nvPicPr>
          <p:cNvPr id="9" name="Рисунок 8">
            <a:extLst>
              <a:ext uri="{FF2B5EF4-FFF2-40B4-BE49-F238E27FC236}">
                <a16:creationId xmlns:a16="http://schemas.microsoft.com/office/drawing/2014/main" id="{4B9FB717-9B6D-48B4-A629-248FABFEB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012" y="0"/>
            <a:ext cx="2204864" cy="1412776"/>
          </a:xfrm>
          <a:prstGeom prst="rect">
            <a:avLst/>
          </a:prstGeom>
        </p:spPr>
      </p:pic>
    </p:spTree>
    <p:extLst>
      <p:ext uri="{BB962C8B-B14F-4D97-AF65-F5344CB8AC3E}">
        <p14:creationId xmlns:p14="http://schemas.microsoft.com/office/powerpoint/2010/main" val="407265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40563" y="323544"/>
            <a:ext cx="5319669"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2" y="215593"/>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374840" y="1903632"/>
            <a:ext cx="1749197" cy="461665"/>
          </a:xfrm>
          <a:prstGeom prst="rect">
            <a:avLst/>
          </a:prstGeom>
        </p:spPr>
        <p:txBody>
          <a:bodyPr wrap="none">
            <a:spAutoFit/>
          </a:bodyPr>
          <a:lstStyle/>
          <a:p>
            <a:r>
              <a:rPr lang="ru-RU" sz="2400" b="1" i="1" u="sng" dirty="0">
                <a:solidFill>
                  <a:schemeClr val="accent4">
                    <a:lumMod val="75000"/>
                  </a:schemeClr>
                </a:solidFill>
              </a:rPr>
              <a:t>Вопрос № 1</a:t>
            </a:r>
            <a:endParaRPr lang="ru-RU" sz="2400" dirty="0">
              <a:solidFill>
                <a:schemeClr val="accent4">
                  <a:lumMod val="75000"/>
                </a:schemeClr>
              </a:solidFill>
            </a:endParaRPr>
          </a:p>
        </p:txBody>
      </p:sp>
      <p:sp>
        <p:nvSpPr>
          <p:cNvPr id="2054" name="Rectangle 6"/>
          <p:cNvSpPr>
            <a:spLocks noChangeArrowheads="1"/>
          </p:cNvSpPr>
          <p:nvPr/>
        </p:nvSpPr>
        <p:spPr bwMode="auto">
          <a:xfrm>
            <a:off x="584785" y="3694215"/>
            <a:ext cx="79208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800" b="0" i="0" dirty="0">
                <a:solidFill>
                  <a:schemeClr val="accent4">
                    <a:lumMod val="75000"/>
                  </a:schemeClr>
                </a:solidFill>
                <a:effectLst/>
                <a:latin typeface="Calibri" panose="020F0502020204030204" pitchFamily="34" charset="0"/>
                <a:cs typeface="Calibri" panose="020F0502020204030204" pitchFamily="34" charset="0"/>
              </a:rPr>
              <a:t>Каким образом можно провести выемку документов, находящихся в жилом помещении (при отсутствии офиса, производственных помещений) проверяемого физического лица</a:t>
            </a:r>
            <a:r>
              <a:rPr lang="ru-RU" sz="2800" dirty="0">
                <a:solidFill>
                  <a:schemeClr val="accent4">
                    <a:lumMod val="75000"/>
                  </a:schemeClr>
                </a:solidFill>
                <a:latin typeface="Times New Roman" pitchFamily="18" charset="0"/>
                <a:ea typeface="Calibri" pitchFamily="34" charset="0"/>
                <a:cs typeface="Times New Roman" pitchFamily="18" charset="0"/>
              </a:rPr>
              <a:t>?</a:t>
            </a:r>
          </a:p>
        </p:txBody>
      </p:sp>
      <p:pic>
        <p:nvPicPr>
          <p:cNvPr id="10" name="Объект 9">
            <a:extLst>
              <a:ext uri="{FF2B5EF4-FFF2-40B4-BE49-F238E27FC236}">
                <a16:creationId xmlns:a16="http://schemas.microsoft.com/office/drawing/2014/main" id="{9503500E-A98D-4230-96E5-2EB9051130C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70285" y="422443"/>
            <a:ext cx="2672757" cy="2962378"/>
          </a:xfrm>
        </p:spPr>
      </p:pic>
    </p:spTree>
    <p:extLst>
      <p:ext uri="{BB962C8B-B14F-4D97-AF65-F5344CB8AC3E}">
        <p14:creationId xmlns:p14="http://schemas.microsoft.com/office/powerpoint/2010/main" val="3061409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40563" y="323544"/>
            <a:ext cx="5319669"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2" y="215593"/>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374840" y="1903632"/>
            <a:ext cx="1749197" cy="461665"/>
          </a:xfrm>
          <a:prstGeom prst="rect">
            <a:avLst/>
          </a:prstGeom>
        </p:spPr>
        <p:txBody>
          <a:bodyPr wrap="none">
            <a:spAutoFit/>
          </a:bodyPr>
          <a:lstStyle/>
          <a:p>
            <a:r>
              <a:rPr lang="ru-RU" sz="2400" b="1" i="1" u="sng" dirty="0">
                <a:solidFill>
                  <a:schemeClr val="accent4">
                    <a:lumMod val="75000"/>
                  </a:schemeClr>
                </a:solidFill>
              </a:rPr>
              <a:t>Вопрос № 6</a:t>
            </a:r>
            <a:endParaRPr lang="ru-RU" sz="2400" dirty="0">
              <a:solidFill>
                <a:schemeClr val="accent4">
                  <a:lumMod val="75000"/>
                </a:schemeClr>
              </a:solidFill>
            </a:endParaRPr>
          </a:p>
        </p:txBody>
      </p:sp>
      <p:pic>
        <p:nvPicPr>
          <p:cNvPr id="10" name="Объект 9">
            <a:extLst>
              <a:ext uri="{FF2B5EF4-FFF2-40B4-BE49-F238E27FC236}">
                <a16:creationId xmlns:a16="http://schemas.microsoft.com/office/drawing/2014/main" id="{9503500E-A98D-4230-96E5-2EB9051130C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70285" y="422443"/>
            <a:ext cx="2672757" cy="2962378"/>
          </a:xfrm>
        </p:spPr>
      </p:pic>
      <p:sp>
        <p:nvSpPr>
          <p:cNvPr id="9" name="TextBox 8">
            <a:extLst>
              <a:ext uri="{FF2B5EF4-FFF2-40B4-BE49-F238E27FC236}">
                <a16:creationId xmlns:a16="http://schemas.microsoft.com/office/drawing/2014/main" id="{95122002-B580-438D-9837-EF3E6A618243}"/>
              </a:ext>
            </a:extLst>
          </p:cNvPr>
          <p:cNvSpPr txBox="1"/>
          <p:nvPr/>
        </p:nvSpPr>
        <p:spPr>
          <a:xfrm>
            <a:off x="1475656" y="3892539"/>
            <a:ext cx="6318448" cy="1384995"/>
          </a:xfrm>
          <a:prstGeom prst="rect">
            <a:avLst/>
          </a:prstGeom>
          <a:noFill/>
        </p:spPr>
        <p:txBody>
          <a:bodyPr wrap="square">
            <a:spAutoFit/>
          </a:bodyPr>
          <a:lstStyle/>
          <a:p>
            <a:pPr algn="ctr"/>
            <a:r>
              <a:rPr lang="ru-RU" sz="2800" dirty="0">
                <a:solidFill>
                  <a:schemeClr val="tx2">
                    <a:lumMod val="75000"/>
                  </a:schemeClr>
                </a:solidFill>
              </a:rPr>
              <a:t>Предоставляет ли налоговый орган по запросу информацию о том, относится ли конкретное лицо к проблемным</a:t>
            </a:r>
            <a:r>
              <a:rPr lang="en-US" sz="2800" dirty="0">
                <a:solidFill>
                  <a:schemeClr val="tx2">
                    <a:lumMod val="75000"/>
                  </a:schemeClr>
                </a:solidFill>
              </a:rPr>
              <a:t>?</a:t>
            </a:r>
            <a:endParaRPr lang="ru-RU" sz="2800" dirty="0">
              <a:solidFill>
                <a:schemeClr val="tx2">
                  <a:lumMod val="75000"/>
                </a:schemeClr>
              </a:solidFill>
            </a:endParaRPr>
          </a:p>
        </p:txBody>
      </p:sp>
    </p:spTree>
    <p:extLst>
      <p:ext uri="{BB962C8B-B14F-4D97-AF65-F5344CB8AC3E}">
        <p14:creationId xmlns:p14="http://schemas.microsoft.com/office/powerpoint/2010/main" val="4184805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73134" y="1583214"/>
            <a:ext cx="2376264" cy="523220"/>
          </a:xfrm>
          <a:prstGeom prst="rect">
            <a:avLst/>
          </a:prstGeom>
        </p:spPr>
        <p:txBody>
          <a:bodyPr wrap="square">
            <a:spAutoFit/>
          </a:bodyPr>
          <a:lstStyle/>
          <a:p>
            <a:r>
              <a:rPr lang="ru-RU" sz="2800" b="1" i="1" dirty="0">
                <a:solidFill>
                  <a:schemeClr val="accent3">
                    <a:lumMod val="50000"/>
                  </a:schemeClr>
                </a:solidFill>
                <a:latin typeface="Times New Roman" pitchFamily="18" charset="0"/>
                <a:cs typeface="Times New Roman" pitchFamily="18" charset="0"/>
              </a:rPr>
              <a:t>Ответ</a:t>
            </a:r>
            <a:endParaRPr lang="ru-RU" sz="2800" dirty="0">
              <a:solidFill>
                <a:schemeClr val="accent3">
                  <a:lumMod val="50000"/>
                </a:schemeClr>
              </a:solidFill>
              <a:latin typeface="Times New Roman" pitchFamily="18" charset="0"/>
              <a:cs typeface="Times New Roman" pitchFamily="18" charset="0"/>
            </a:endParaRPr>
          </a:p>
        </p:txBody>
      </p:sp>
      <p:sp>
        <p:nvSpPr>
          <p:cNvPr id="11" name="Прямоугольник 10"/>
          <p:cNvSpPr/>
          <p:nvPr/>
        </p:nvSpPr>
        <p:spPr>
          <a:xfrm>
            <a:off x="373134" y="3293402"/>
            <a:ext cx="8640960" cy="954107"/>
          </a:xfrm>
          <a:prstGeom prst="rect">
            <a:avLst/>
          </a:prstGeom>
        </p:spPr>
        <p:txBody>
          <a:bodyPr wrap="square">
            <a:spAutoFit/>
          </a:bodyPr>
          <a:lstStyle/>
          <a:p>
            <a:pPr indent="342900" algn="ctr"/>
            <a:r>
              <a:rPr lang="ru-RU" sz="2800" dirty="0">
                <a:solidFill>
                  <a:schemeClr val="tx2">
                    <a:lumMod val="75000"/>
                  </a:schemeClr>
                </a:solidFill>
                <a:latin typeface="Calibri" panose="020F0502020204030204" pitchFamily="34" charset="0"/>
                <a:cs typeface="Calibri" panose="020F0502020204030204" pitchFamily="34" charset="0"/>
              </a:rPr>
              <a:t>Нет, ответ на подобные запросы не предусмотрен налоговым законодательством.</a:t>
            </a:r>
            <a:endParaRPr lang="ru-RU" sz="2800" b="0" i="0" dirty="0">
              <a:solidFill>
                <a:schemeClr val="accent4">
                  <a:lumMod val="75000"/>
                </a:schemeClr>
              </a:solidFill>
              <a:effectLst/>
              <a:latin typeface="Calibri" panose="020F0502020204030204" pitchFamily="34" charset="0"/>
              <a:cs typeface="Calibri" panose="020F0502020204030204" pitchFamily="34" charset="0"/>
            </a:endParaRPr>
          </a:p>
        </p:txBody>
      </p:sp>
      <p:pic>
        <p:nvPicPr>
          <p:cNvPr id="9" name="Рисунок 8">
            <a:extLst>
              <a:ext uri="{FF2B5EF4-FFF2-40B4-BE49-F238E27FC236}">
                <a16:creationId xmlns:a16="http://schemas.microsoft.com/office/drawing/2014/main" id="{4B9FB717-9B6D-48B4-A629-248FABFEB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9624" y="302599"/>
            <a:ext cx="2204864" cy="1800200"/>
          </a:xfrm>
          <a:prstGeom prst="rect">
            <a:avLst/>
          </a:prstGeom>
        </p:spPr>
      </p:pic>
    </p:spTree>
    <p:extLst>
      <p:ext uri="{BB962C8B-B14F-4D97-AF65-F5344CB8AC3E}">
        <p14:creationId xmlns:p14="http://schemas.microsoft.com/office/powerpoint/2010/main" val="358683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40563" y="323544"/>
            <a:ext cx="5319669"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2" y="215593"/>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374840" y="1903632"/>
            <a:ext cx="1749197" cy="461665"/>
          </a:xfrm>
          <a:prstGeom prst="rect">
            <a:avLst/>
          </a:prstGeom>
        </p:spPr>
        <p:txBody>
          <a:bodyPr wrap="none">
            <a:spAutoFit/>
          </a:bodyPr>
          <a:lstStyle/>
          <a:p>
            <a:r>
              <a:rPr lang="ru-RU" sz="2400" b="1" i="1" u="sng" dirty="0">
                <a:solidFill>
                  <a:schemeClr val="accent4">
                    <a:lumMod val="75000"/>
                  </a:schemeClr>
                </a:solidFill>
              </a:rPr>
              <a:t>Вопрос № 7</a:t>
            </a:r>
            <a:endParaRPr lang="ru-RU" sz="2400" dirty="0">
              <a:solidFill>
                <a:schemeClr val="accent4">
                  <a:lumMod val="75000"/>
                </a:schemeClr>
              </a:solidFill>
            </a:endParaRPr>
          </a:p>
        </p:txBody>
      </p:sp>
      <p:pic>
        <p:nvPicPr>
          <p:cNvPr id="10" name="Объект 9">
            <a:extLst>
              <a:ext uri="{FF2B5EF4-FFF2-40B4-BE49-F238E27FC236}">
                <a16:creationId xmlns:a16="http://schemas.microsoft.com/office/drawing/2014/main" id="{9503500E-A98D-4230-96E5-2EB9051130C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70285" y="422443"/>
            <a:ext cx="2672757" cy="2962378"/>
          </a:xfrm>
        </p:spPr>
      </p:pic>
      <p:sp>
        <p:nvSpPr>
          <p:cNvPr id="9" name="TextBox 8">
            <a:extLst>
              <a:ext uri="{FF2B5EF4-FFF2-40B4-BE49-F238E27FC236}">
                <a16:creationId xmlns:a16="http://schemas.microsoft.com/office/drawing/2014/main" id="{BCC77E52-876B-4A49-B4E2-A6433A7F9794}"/>
              </a:ext>
            </a:extLst>
          </p:cNvPr>
          <p:cNvSpPr txBox="1"/>
          <p:nvPr/>
        </p:nvSpPr>
        <p:spPr>
          <a:xfrm>
            <a:off x="611560" y="3596151"/>
            <a:ext cx="8064896" cy="2677656"/>
          </a:xfrm>
          <a:prstGeom prst="rect">
            <a:avLst/>
          </a:prstGeom>
          <a:noFill/>
        </p:spPr>
        <p:txBody>
          <a:bodyPr wrap="square">
            <a:spAutoFit/>
          </a:bodyPr>
          <a:lstStyle/>
          <a:p>
            <a:pPr algn="ctr"/>
            <a:r>
              <a:rPr lang="ru-RU" sz="2800" b="0" dirty="0">
                <a:solidFill>
                  <a:srgbClr val="002060"/>
                </a:solidFill>
                <a:latin typeface="+mj-lt"/>
              </a:rPr>
              <a:t>Мы получили требование о том, что есть расхождения по </a:t>
            </a:r>
            <a:r>
              <a:rPr lang="ru-RU" sz="2800" dirty="0">
                <a:solidFill>
                  <a:srgbClr val="002060"/>
                </a:solidFill>
                <a:latin typeface="+mj-lt"/>
              </a:rPr>
              <a:t>одной</a:t>
            </a:r>
            <a:r>
              <a:rPr lang="ru-RU" sz="2800" b="0" dirty="0">
                <a:solidFill>
                  <a:srgbClr val="002060"/>
                </a:solidFill>
                <a:latin typeface="+mj-lt"/>
              </a:rPr>
              <a:t> счету-фактуре с нашим контрагентом, потому что он не отразил реализацию в наш адрес. Мы в установленный срок ответ и счет-фактуру, а налоговый орган продолжает требовать документы, правомерно ли</a:t>
            </a:r>
            <a:r>
              <a:rPr lang="en-US" sz="2800" b="0" dirty="0">
                <a:solidFill>
                  <a:srgbClr val="002060"/>
                </a:solidFill>
                <a:latin typeface="+mj-lt"/>
              </a:rPr>
              <a:t>?</a:t>
            </a:r>
            <a:endParaRPr lang="ru-RU" sz="2800" b="0" dirty="0">
              <a:solidFill>
                <a:srgbClr val="002060"/>
              </a:solidFill>
              <a:latin typeface="+mj-lt"/>
            </a:endParaRPr>
          </a:p>
        </p:txBody>
      </p:sp>
    </p:spTree>
    <p:extLst>
      <p:ext uri="{BB962C8B-B14F-4D97-AF65-F5344CB8AC3E}">
        <p14:creationId xmlns:p14="http://schemas.microsoft.com/office/powerpoint/2010/main" val="85240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91348" y="1687915"/>
            <a:ext cx="2376264" cy="523220"/>
          </a:xfrm>
          <a:prstGeom prst="rect">
            <a:avLst/>
          </a:prstGeom>
        </p:spPr>
        <p:txBody>
          <a:bodyPr wrap="square">
            <a:spAutoFit/>
          </a:bodyPr>
          <a:lstStyle/>
          <a:p>
            <a:r>
              <a:rPr lang="ru-RU" sz="2800" b="1" i="1" dirty="0">
                <a:solidFill>
                  <a:schemeClr val="accent3">
                    <a:lumMod val="50000"/>
                  </a:schemeClr>
                </a:solidFill>
                <a:latin typeface="Times New Roman" pitchFamily="18" charset="0"/>
                <a:cs typeface="Times New Roman" pitchFamily="18" charset="0"/>
              </a:rPr>
              <a:t>Ответ</a:t>
            </a:r>
            <a:endParaRPr lang="ru-RU" sz="2800" dirty="0">
              <a:solidFill>
                <a:schemeClr val="accent3">
                  <a:lumMod val="50000"/>
                </a:schemeClr>
              </a:solidFill>
              <a:latin typeface="Times New Roman" pitchFamily="18" charset="0"/>
              <a:cs typeface="Times New Roman" pitchFamily="18" charset="0"/>
            </a:endParaRPr>
          </a:p>
        </p:txBody>
      </p:sp>
      <p:sp>
        <p:nvSpPr>
          <p:cNvPr id="11" name="Прямоугольник 10"/>
          <p:cNvSpPr/>
          <p:nvPr/>
        </p:nvSpPr>
        <p:spPr>
          <a:xfrm>
            <a:off x="391998" y="3009873"/>
            <a:ext cx="8640960" cy="2246769"/>
          </a:xfrm>
          <a:prstGeom prst="rect">
            <a:avLst/>
          </a:prstGeom>
        </p:spPr>
        <p:txBody>
          <a:bodyPr wrap="square">
            <a:spAutoFit/>
          </a:bodyPr>
          <a:lstStyle/>
          <a:p>
            <a:pPr indent="342900" algn="ctr"/>
            <a:r>
              <a:rPr lang="ru-RU" sz="2800" b="0" dirty="0">
                <a:solidFill>
                  <a:srgbClr val="002060"/>
                </a:solidFill>
              </a:rPr>
              <a:t>В случае если ваш ответ не обосновывает причину расхождения и оно, расхождение, не устранено, то да, действия правомерны и осуществлены в рамках </a:t>
            </a:r>
            <a:r>
              <a:rPr lang="ru-RU" sz="2800" b="0" dirty="0" err="1">
                <a:solidFill>
                  <a:srgbClr val="002060"/>
                </a:solidFill>
              </a:rPr>
              <a:t>п.п</a:t>
            </a:r>
            <a:r>
              <a:rPr lang="ru-RU" sz="2800" b="0" dirty="0">
                <a:solidFill>
                  <a:srgbClr val="002060"/>
                </a:solidFill>
              </a:rPr>
              <a:t>. 8.1. п 8 ст. 88 Налогового кодекса Российской Федерации.</a:t>
            </a:r>
            <a:endParaRPr lang="ru-RU" sz="2800" b="0" i="0" dirty="0">
              <a:solidFill>
                <a:schemeClr val="accent4">
                  <a:lumMod val="75000"/>
                </a:schemeClr>
              </a:solidFill>
              <a:effectLst/>
              <a:latin typeface="Calibri" panose="020F0502020204030204" pitchFamily="34" charset="0"/>
              <a:cs typeface="Calibri" panose="020F0502020204030204" pitchFamily="34" charset="0"/>
            </a:endParaRPr>
          </a:p>
        </p:txBody>
      </p:sp>
      <p:pic>
        <p:nvPicPr>
          <p:cNvPr id="9" name="Рисунок 8">
            <a:extLst>
              <a:ext uri="{FF2B5EF4-FFF2-40B4-BE49-F238E27FC236}">
                <a16:creationId xmlns:a16="http://schemas.microsoft.com/office/drawing/2014/main" id="{4B9FB717-9B6D-48B4-A629-248FABFEB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012" y="44623"/>
            <a:ext cx="2204864" cy="2246769"/>
          </a:xfrm>
          <a:prstGeom prst="rect">
            <a:avLst/>
          </a:prstGeom>
        </p:spPr>
      </p:pic>
    </p:spTree>
    <p:extLst>
      <p:ext uri="{BB962C8B-B14F-4D97-AF65-F5344CB8AC3E}">
        <p14:creationId xmlns:p14="http://schemas.microsoft.com/office/powerpoint/2010/main" val="2028390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40563" y="323544"/>
            <a:ext cx="5319669"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2" y="215593"/>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374840" y="1903632"/>
            <a:ext cx="1749197" cy="461665"/>
          </a:xfrm>
          <a:prstGeom prst="rect">
            <a:avLst/>
          </a:prstGeom>
        </p:spPr>
        <p:txBody>
          <a:bodyPr wrap="none">
            <a:spAutoFit/>
          </a:bodyPr>
          <a:lstStyle/>
          <a:p>
            <a:r>
              <a:rPr lang="ru-RU" sz="2400" b="1" i="1" u="sng" dirty="0">
                <a:solidFill>
                  <a:schemeClr val="accent4">
                    <a:lumMod val="75000"/>
                  </a:schemeClr>
                </a:solidFill>
              </a:rPr>
              <a:t>Вопрос № 8</a:t>
            </a:r>
            <a:endParaRPr lang="ru-RU" sz="2400" dirty="0">
              <a:solidFill>
                <a:schemeClr val="accent4">
                  <a:lumMod val="75000"/>
                </a:schemeClr>
              </a:solidFill>
            </a:endParaRPr>
          </a:p>
        </p:txBody>
      </p:sp>
      <p:pic>
        <p:nvPicPr>
          <p:cNvPr id="10" name="Объект 9">
            <a:extLst>
              <a:ext uri="{FF2B5EF4-FFF2-40B4-BE49-F238E27FC236}">
                <a16:creationId xmlns:a16="http://schemas.microsoft.com/office/drawing/2014/main" id="{9503500E-A98D-4230-96E5-2EB9051130C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70285" y="422443"/>
            <a:ext cx="2672757" cy="2962378"/>
          </a:xfrm>
        </p:spPr>
      </p:pic>
      <p:sp>
        <p:nvSpPr>
          <p:cNvPr id="9" name="TextBox 8">
            <a:extLst>
              <a:ext uri="{FF2B5EF4-FFF2-40B4-BE49-F238E27FC236}">
                <a16:creationId xmlns:a16="http://schemas.microsoft.com/office/drawing/2014/main" id="{BCC77E52-876B-4A49-B4E2-A6433A7F9794}"/>
              </a:ext>
            </a:extLst>
          </p:cNvPr>
          <p:cNvSpPr txBox="1"/>
          <p:nvPr/>
        </p:nvSpPr>
        <p:spPr>
          <a:xfrm>
            <a:off x="611560" y="3596151"/>
            <a:ext cx="8064896" cy="1815882"/>
          </a:xfrm>
          <a:prstGeom prst="rect">
            <a:avLst/>
          </a:prstGeom>
          <a:noFill/>
        </p:spPr>
        <p:txBody>
          <a:bodyPr wrap="square">
            <a:spAutoFit/>
          </a:bodyPr>
          <a:lstStyle/>
          <a:p>
            <a:pPr algn="ctr"/>
            <a:r>
              <a:rPr lang="ru-RU" sz="2800" dirty="0">
                <a:effectLst/>
                <a:latin typeface="+mj-lt"/>
                <a:ea typeface="Calibri" panose="020F0502020204030204" pitchFamily="34" charset="0"/>
                <a:cs typeface="Times New Roman" panose="02020603050405020304" pitchFamily="18" charset="0"/>
              </a:rPr>
              <a:t>Может ли быть приостановлено исполнение обжалуемого акта налогового органа (действия его должностного лица)?</a:t>
            </a:r>
          </a:p>
          <a:p>
            <a:pPr algn="ctr"/>
            <a:endParaRPr lang="ru-RU" sz="2800" b="0" dirty="0">
              <a:solidFill>
                <a:srgbClr val="002060"/>
              </a:solidFill>
              <a:latin typeface="+mj-lt"/>
            </a:endParaRPr>
          </a:p>
        </p:txBody>
      </p:sp>
    </p:spTree>
    <p:extLst>
      <p:ext uri="{BB962C8B-B14F-4D97-AF65-F5344CB8AC3E}">
        <p14:creationId xmlns:p14="http://schemas.microsoft.com/office/powerpoint/2010/main" val="2792337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514066" y="1029538"/>
            <a:ext cx="2376264" cy="523220"/>
          </a:xfrm>
          <a:prstGeom prst="rect">
            <a:avLst/>
          </a:prstGeom>
        </p:spPr>
        <p:txBody>
          <a:bodyPr wrap="square">
            <a:spAutoFit/>
          </a:bodyPr>
          <a:lstStyle/>
          <a:p>
            <a:r>
              <a:rPr lang="ru-RU" sz="2800" b="1" i="1" dirty="0">
                <a:solidFill>
                  <a:schemeClr val="accent3">
                    <a:lumMod val="50000"/>
                  </a:schemeClr>
                </a:solidFill>
                <a:latin typeface="Times New Roman" pitchFamily="18" charset="0"/>
                <a:cs typeface="Times New Roman" pitchFamily="18" charset="0"/>
              </a:rPr>
              <a:t>Ответ</a:t>
            </a:r>
            <a:endParaRPr lang="ru-RU" sz="2800" dirty="0">
              <a:solidFill>
                <a:schemeClr val="accent3">
                  <a:lumMod val="50000"/>
                </a:schemeClr>
              </a:solidFill>
              <a:latin typeface="Times New Roman" pitchFamily="18" charset="0"/>
              <a:cs typeface="Times New Roman" pitchFamily="18" charset="0"/>
            </a:endParaRPr>
          </a:p>
        </p:txBody>
      </p:sp>
      <p:sp>
        <p:nvSpPr>
          <p:cNvPr id="11" name="Прямоугольник 10"/>
          <p:cNvSpPr/>
          <p:nvPr/>
        </p:nvSpPr>
        <p:spPr>
          <a:xfrm>
            <a:off x="336916" y="2006174"/>
            <a:ext cx="8640960" cy="4283224"/>
          </a:xfrm>
          <a:prstGeom prst="rect">
            <a:avLst/>
          </a:prstGeom>
        </p:spPr>
        <p:txBody>
          <a:bodyPr wrap="square">
            <a:spAutoFit/>
          </a:bodyPr>
          <a:lstStyle/>
          <a:p>
            <a:pPr algn="just">
              <a:spcAft>
                <a:spcPts val="1000"/>
              </a:spcAft>
            </a:pPr>
            <a:r>
              <a:rPr lang="ru-RU" sz="2200" dirty="0">
                <a:effectLst/>
                <a:latin typeface="+mj-lt"/>
                <a:ea typeface="Calibri" panose="020F0502020204030204" pitchFamily="34" charset="0"/>
                <a:cs typeface="Times New Roman" panose="02020603050405020304" pitchFamily="18" charset="0"/>
              </a:rPr>
              <a:t>Подача жалобы в вышестоящий налоговый орган не приостанавливает исполнение обжалуемого акта налогового органа или совершение обжалуемого действия его должностным лицом.</a:t>
            </a:r>
          </a:p>
          <a:p>
            <a:pPr algn="just">
              <a:spcAft>
                <a:spcPts val="1000"/>
              </a:spcAft>
            </a:pPr>
            <a:r>
              <a:rPr lang="ru-RU" sz="2200" dirty="0">
                <a:effectLst/>
                <a:latin typeface="+mj-lt"/>
                <a:ea typeface="Calibri" panose="020F0502020204030204" pitchFamily="34" charset="0"/>
                <a:cs typeface="Times New Roman" panose="02020603050405020304" pitchFamily="18" charset="0"/>
              </a:rPr>
              <a:t>Исключение: в случае обжалования вступившего в силу решения о привлечении к ответственности за совершение налогового правонарушения или решения об отказе в привлечении к ответственности за совершение налогового правонарушения до принятия решения по жалобе исполнение обжалуемого решения может быть приостановлено по заявлению лица, подавшего эту жалобу, при предоставлении им банковской гарантии, по которой банк обязуется уплатить денежную сумму в размере налога, сбора, пеней, штрафа, не уплаченных по обжалуемому решению.</a:t>
            </a:r>
          </a:p>
        </p:txBody>
      </p:sp>
      <p:pic>
        <p:nvPicPr>
          <p:cNvPr id="9" name="Рисунок 8">
            <a:extLst>
              <a:ext uri="{FF2B5EF4-FFF2-40B4-BE49-F238E27FC236}">
                <a16:creationId xmlns:a16="http://schemas.microsoft.com/office/drawing/2014/main" id="{4B9FB717-9B6D-48B4-A629-248FABFEB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012" y="44623"/>
            <a:ext cx="2204864" cy="1872209"/>
          </a:xfrm>
          <a:prstGeom prst="rect">
            <a:avLst/>
          </a:prstGeom>
        </p:spPr>
      </p:pic>
    </p:spTree>
    <p:extLst>
      <p:ext uri="{BB962C8B-B14F-4D97-AF65-F5344CB8AC3E}">
        <p14:creationId xmlns:p14="http://schemas.microsoft.com/office/powerpoint/2010/main" val="412065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51520" y="1091927"/>
            <a:ext cx="8640960" cy="5647700"/>
          </a:xfrm>
          <a:prstGeom prst="rect">
            <a:avLst/>
          </a:prstGeom>
        </p:spPr>
        <p:txBody>
          <a:bodyPr wrap="square">
            <a:spAutoFit/>
          </a:bodyPr>
          <a:lstStyle/>
          <a:p>
            <a:pPr algn="just">
              <a:spcAft>
                <a:spcPts val="1000"/>
              </a:spcAft>
            </a:pPr>
            <a:r>
              <a:rPr lang="ru-RU" sz="2400" dirty="0">
                <a:effectLst/>
                <a:latin typeface="+mj-lt"/>
                <a:ea typeface="Calibri" panose="020F0502020204030204" pitchFamily="34" charset="0"/>
                <a:cs typeface="Times New Roman" panose="02020603050405020304" pitchFamily="18" charset="0"/>
              </a:rPr>
              <a:t>Заявление о приостановлении исполнения обжалуемого решения подается одновременно с жалобой на вступившее в силу решение о привлечении к ответственности за совершение налогового правонарушения или решение об отказе в привлечении к ответственности за совершение налогового правонарушения. К заявлению о приостановлении исполнения обжалуемого решения прилагается банковская гарантия.</a:t>
            </a:r>
          </a:p>
          <a:p>
            <a:pPr algn="just">
              <a:spcAft>
                <a:spcPts val="1000"/>
              </a:spcAft>
            </a:pPr>
            <a:r>
              <a:rPr lang="ru-RU" sz="2400" dirty="0">
                <a:effectLst/>
                <a:latin typeface="+mj-lt"/>
                <a:ea typeface="Calibri" panose="020F0502020204030204" pitchFamily="34" charset="0"/>
                <a:cs typeface="Times New Roman" panose="02020603050405020304" pitchFamily="18" charset="0"/>
              </a:rPr>
              <a:t>К данной банковской гарантии применяются требования, установленные Налоговым кодексом Российской Федерации, с учетом следующих особенностей:</a:t>
            </a:r>
          </a:p>
          <a:p>
            <a:pPr algn="just">
              <a:spcAft>
                <a:spcPts val="1000"/>
              </a:spcAft>
            </a:pPr>
            <a:r>
              <a:rPr lang="ru-RU" sz="2400" dirty="0">
                <a:effectLst/>
                <a:latin typeface="+mj-lt"/>
                <a:ea typeface="Calibri" panose="020F0502020204030204" pitchFamily="34" charset="0"/>
                <a:cs typeface="Times New Roman" panose="02020603050405020304" pitchFamily="18" charset="0"/>
              </a:rPr>
              <a:t>- срок действия банковской гарантии должен истекать не ранее чем через шесть месяцев со дня подачи лицом заявления о приостановлении исполнения обжалуемого решения;</a:t>
            </a:r>
          </a:p>
          <a:p>
            <a:pPr algn="just">
              <a:spcAft>
                <a:spcPts val="1000"/>
              </a:spcAft>
            </a:pPr>
            <a:endParaRPr lang="ru-RU"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833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179512" y="1579632"/>
            <a:ext cx="8640960" cy="5278368"/>
          </a:xfrm>
          <a:prstGeom prst="rect">
            <a:avLst/>
          </a:prstGeom>
        </p:spPr>
        <p:txBody>
          <a:bodyPr wrap="square">
            <a:spAutoFit/>
          </a:bodyPr>
          <a:lstStyle/>
          <a:p>
            <a:pPr algn="just">
              <a:spcAft>
                <a:spcPts val="1000"/>
              </a:spcAft>
            </a:pPr>
            <a:r>
              <a:rPr lang="ru-RU" sz="2400" dirty="0">
                <a:effectLst/>
                <a:latin typeface="+mj-lt"/>
                <a:ea typeface="Calibri" panose="020F0502020204030204" pitchFamily="34" charset="0"/>
                <a:cs typeface="Times New Roman" panose="02020603050405020304" pitchFamily="18" charset="0"/>
              </a:rPr>
              <a:t>- сумма, на которую выдана банковская гарантия, должна обеспечивать исполнение банком-гарантом обязанности по уплате денежной суммы в размере налога, сбора, пеней, штрафа, не уплаченных по обжалуемому решению.</a:t>
            </a:r>
          </a:p>
          <a:p>
            <a:pPr algn="just">
              <a:spcAft>
                <a:spcPts val="1000"/>
              </a:spcAft>
            </a:pPr>
            <a:r>
              <a:rPr lang="ru-RU" sz="2400" dirty="0">
                <a:effectLst/>
                <a:latin typeface="+mj-lt"/>
                <a:ea typeface="Calibri" panose="020F0502020204030204" pitchFamily="34" charset="0"/>
                <a:cs typeface="Times New Roman" panose="02020603050405020304" pitchFamily="18" charset="0"/>
              </a:rPr>
              <a:t>Вышестоящий налоговый орган, рассматривающий жалобу, в течение пяти дней со дня получения заявления о приостановлении исполнения обжалуемого решения принимает одно из следующих решений:</a:t>
            </a:r>
          </a:p>
          <a:p>
            <a:pPr algn="just">
              <a:spcAft>
                <a:spcPts val="1000"/>
              </a:spcAft>
            </a:pPr>
            <a:r>
              <a:rPr lang="ru-RU" sz="2400" dirty="0">
                <a:effectLst/>
                <a:latin typeface="+mj-lt"/>
                <a:ea typeface="Calibri" panose="020F0502020204030204" pitchFamily="34" charset="0"/>
                <a:cs typeface="Times New Roman" panose="02020603050405020304" pitchFamily="18" charset="0"/>
              </a:rPr>
              <a:t>- о приостановлении исполнения решения о привлечении к ответственности за совершение налогового правонарушения или решения об отказе в привлечении к ответственности за совершение налогового правонарушения;</a:t>
            </a:r>
          </a:p>
          <a:p>
            <a:pPr algn="just">
              <a:spcAft>
                <a:spcPts val="1000"/>
              </a:spcAft>
            </a:pPr>
            <a:endParaRPr lang="ru-RU"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63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179512" y="1772816"/>
            <a:ext cx="8640960" cy="4267835"/>
          </a:xfrm>
          <a:prstGeom prst="rect">
            <a:avLst/>
          </a:prstGeom>
        </p:spPr>
        <p:txBody>
          <a:bodyPr wrap="square">
            <a:spAutoFit/>
          </a:bodyPr>
          <a:lstStyle/>
          <a:p>
            <a:pPr algn="just">
              <a:spcAft>
                <a:spcPts val="1000"/>
              </a:spcAft>
            </a:pPr>
            <a:endParaRPr lang="ru-RU" sz="2200" dirty="0">
              <a:effectLst/>
              <a:latin typeface="+mj-lt"/>
              <a:ea typeface="Calibri" panose="020F0502020204030204" pitchFamily="34" charset="0"/>
              <a:cs typeface="Times New Roman" panose="02020603050405020304" pitchFamily="18" charset="0"/>
            </a:endParaRPr>
          </a:p>
          <a:p>
            <a:pPr marL="342900" indent="-342900" algn="just">
              <a:spcAft>
                <a:spcPts val="1000"/>
              </a:spcAft>
              <a:buFontTx/>
              <a:buChar char="-"/>
            </a:pPr>
            <a:r>
              <a:rPr lang="ru-RU" sz="2400" dirty="0">
                <a:effectLst/>
                <a:latin typeface="+mj-lt"/>
                <a:ea typeface="Calibri" panose="020F0502020204030204" pitchFamily="34" charset="0"/>
                <a:cs typeface="Times New Roman" panose="02020603050405020304" pitchFamily="18" charset="0"/>
              </a:rPr>
              <a:t>об отказе в приостановлении исполнения решения о привлечении к ответственности за совершение налогового правонарушения или решения об отказе в привлечении к ответственности за совершение налогового правонарушения.</a:t>
            </a:r>
          </a:p>
          <a:p>
            <a:pPr algn="just">
              <a:spcAft>
                <a:spcPts val="1000"/>
              </a:spcAft>
            </a:pPr>
            <a:endParaRPr lang="ru-RU" sz="2400" dirty="0">
              <a:effectLst/>
              <a:latin typeface="+mj-lt"/>
              <a:ea typeface="Calibri" panose="020F0502020204030204" pitchFamily="34" charset="0"/>
              <a:cs typeface="Times New Roman" panose="02020603050405020304" pitchFamily="18" charset="0"/>
            </a:endParaRPr>
          </a:p>
          <a:p>
            <a:pPr algn="just">
              <a:spcAft>
                <a:spcPts val="1000"/>
              </a:spcAft>
            </a:pPr>
            <a:r>
              <a:rPr lang="ru-RU" sz="2400" dirty="0">
                <a:effectLst/>
                <a:latin typeface="+mj-lt"/>
                <a:ea typeface="Calibri" panose="020F0502020204030204" pitchFamily="34" charset="0"/>
                <a:cs typeface="Times New Roman" panose="02020603050405020304" pitchFamily="18" charset="0"/>
              </a:rPr>
              <a:t>Источник: пункт 5 статьи 74.1Налогового кодекса Российской Федерации, пункт 5 статьи 138 Налогового кодекса Российской Федерации</a:t>
            </a:r>
          </a:p>
          <a:p>
            <a:pPr algn="just">
              <a:spcAft>
                <a:spcPts val="1000"/>
              </a:spcAft>
            </a:pPr>
            <a:endParaRPr lang="ru-RU"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3803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40563" y="323544"/>
            <a:ext cx="5319669"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2" y="215593"/>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374840" y="1903632"/>
            <a:ext cx="1749197" cy="461665"/>
          </a:xfrm>
          <a:prstGeom prst="rect">
            <a:avLst/>
          </a:prstGeom>
        </p:spPr>
        <p:txBody>
          <a:bodyPr wrap="none">
            <a:spAutoFit/>
          </a:bodyPr>
          <a:lstStyle/>
          <a:p>
            <a:r>
              <a:rPr lang="ru-RU" sz="2400" b="1" i="1" u="sng" dirty="0">
                <a:solidFill>
                  <a:schemeClr val="accent4">
                    <a:lumMod val="75000"/>
                  </a:schemeClr>
                </a:solidFill>
              </a:rPr>
              <a:t>Вопрос № 9</a:t>
            </a:r>
            <a:endParaRPr lang="ru-RU" sz="2400" dirty="0">
              <a:solidFill>
                <a:schemeClr val="accent4">
                  <a:lumMod val="75000"/>
                </a:schemeClr>
              </a:solidFill>
            </a:endParaRPr>
          </a:p>
        </p:txBody>
      </p:sp>
      <p:pic>
        <p:nvPicPr>
          <p:cNvPr id="10" name="Объект 9">
            <a:extLst>
              <a:ext uri="{FF2B5EF4-FFF2-40B4-BE49-F238E27FC236}">
                <a16:creationId xmlns:a16="http://schemas.microsoft.com/office/drawing/2014/main" id="{9503500E-A98D-4230-96E5-2EB9051130C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70285" y="422443"/>
            <a:ext cx="2672757" cy="2962378"/>
          </a:xfrm>
        </p:spPr>
      </p:pic>
      <p:sp>
        <p:nvSpPr>
          <p:cNvPr id="9" name="TextBox 8">
            <a:extLst>
              <a:ext uri="{FF2B5EF4-FFF2-40B4-BE49-F238E27FC236}">
                <a16:creationId xmlns:a16="http://schemas.microsoft.com/office/drawing/2014/main" id="{BCC77E52-876B-4A49-B4E2-A6433A7F9794}"/>
              </a:ext>
            </a:extLst>
          </p:cNvPr>
          <p:cNvSpPr txBox="1"/>
          <p:nvPr/>
        </p:nvSpPr>
        <p:spPr>
          <a:xfrm>
            <a:off x="611560" y="3596151"/>
            <a:ext cx="8064896" cy="2246769"/>
          </a:xfrm>
          <a:prstGeom prst="rect">
            <a:avLst/>
          </a:prstGeom>
          <a:noFill/>
        </p:spPr>
        <p:txBody>
          <a:bodyPr wrap="square">
            <a:spAutoFit/>
          </a:bodyPr>
          <a:lstStyle/>
          <a:p>
            <a:pPr algn="ctr"/>
            <a:r>
              <a:rPr lang="ru-RU" sz="2800" dirty="0">
                <a:effectLst/>
                <a:latin typeface="+mj-lt"/>
                <a:ea typeface="Calibri" panose="020F0502020204030204" pitchFamily="34" charset="0"/>
                <a:cs typeface="Times New Roman" panose="02020603050405020304" pitchFamily="18" charset="0"/>
              </a:rPr>
              <a:t>Какой срок предусмотрен для выдачи решения вышестоящего налогового органа, вынесенного по результатам рассмотрения жалобы (апелляционной жалобы)?</a:t>
            </a:r>
          </a:p>
          <a:p>
            <a:pPr algn="ctr"/>
            <a:endParaRPr lang="ru-RU" sz="2800" b="0" dirty="0">
              <a:solidFill>
                <a:srgbClr val="002060"/>
              </a:solidFill>
              <a:latin typeface="+mj-lt"/>
            </a:endParaRPr>
          </a:p>
        </p:txBody>
      </p:sp>
    </p:spTree>
    <p:extLst>
      <p:ext uri="{BB962C8B-B14F-4D97-AF65-F5344CB8AC3E}">
        <p14:creationId xmlns:p14="http://schemas.microsoft.com/office/powerpoint/2010/main" val="382932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51520" y="1124744"/>
            <a:ext cx="2376264" cy="523220"/>
          </a:xfrm>
          <a:prstGeom prst="rect">
            <a:avLst/>
          </a:prstGeom>
        </p:spPr>
        <p:txBody>
          <a:bodyPr wrap="square">
            <a:spAutoFit/>
          </a:bodyPr>
          <a:lstStyle/>
          <a:p>
            <a:r>
              <a:rPr lang="ru-RU" sz="2800" b="1" i="1" dirty="0">
                <a:solidFill>
                  <a:schemeClr val="accent3">
                    <a:lumMod val="50000"/>
                  </a:schemeClr>
                </a:solidFill>
                <a:latin typeface="Times New Roman" pitchFamily="18" charset="0"/>
                <a:cs typeface="Times New Roman" pitchFamily="18" charset="0"/>
              </a:rPr>
              <a:t>Ответ</a:t>
            </a:r>
            <a:endParaRPr lang="ru-RU" sz="2800" dirty="0">
              <a:solidFill>
                <a:schemeClr val="accent3">
                  <a:lumMod val="50000"/>
                </a:schemeClr>
              </a:solidFill>
              <a:latin typeface="Times New Roman" pitchFamily="18" charset="0"/>
              <a:cs typeface="Times New Roman" pitchFamily="18" charset="0"/>
            </a:endParaRPr>
          </a:p>
        </p:txBody>
      </p:sp>
      <p:sp>
        <p:nvSpPr>
          <p:cNvPr id="11" name="Прямоугольник 10"/>
          <p:cNvSpPr/>
          <p:nvPr/>
        </p:nvSpPr>
        <p:spPr>
          <a:xfrm>
            <a:off x="251520" y="1754452"/>
            <a:ext cx="8640960" cy="4893647"/>
          </a:xfrm>
          <a:prstGeom prst="rect">
            <a:avLst/>
          </a:prstGeom>
        </p:spPr>
        <p:txBody>
          <a:bodyPr wrap="square">
            <a:spAutoFit/>
          </a:bodyPr>
          <a:lstStyle/>
          <a:p>
            <a:pPr algn="just"/>
            <a:r>
              <a:rPr lang="ru-RU" sz="2000" dirty="0">
                <a:latin typeface="Times New Roman" pitchFamily="18" charset="0"/>
                <a:cs typeface="Times New Roman" pitchFamily="18" charset="0"/>
              </a:rPr>
              <a:t>    </a:t>
            </a:r>
            <a:r>
              <a:rPr lang="ru-RU" sz="2400" b="0" i="0" dirty="0">
                <a:solidFill>
                  <a:srgbClr val="405965"/>
                </a:solidFill>
                <a:effectLst/>
                <a:latin typeface="Calibri" panose="020F0502020204030204" pitchFamily="34" charset="0"/>
                <a:cs typeface="Calibri" panose="020F0502020204030204" pitchFamily="34" charset="0"/>
              </a:rPr>
              <a:t>Возможность проведения проверки физического лица, не являющегося индивидуальным предпринимателем, установлена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ст. 89 НК РФ.</a:t>
            </a:r>
            <a:endParaRPr lang="ru-RU" sz="2400" b="0" i="0" dirty="0">
              <a:solidFill>
                <a:schemeClr val="accent4">
                  <a:lumMod val="75000"/>
                </a:schemeClr>
              </a:solidFill>
              <a:effectLst/>
              <a:latin typeface="Calibri" panose="020F0502020204030204" pitchFamily="34" charset="0"/>
              <a:cs typeface="Calibri" panose="020F0502020204030204" pitchFamily="34" charset="0"/>
            </a:endParaRPr>
          </a:p>
          <a:p>
            <a:pPr algn="just"/>
            <a:r>
              <a:rPr lang="ru-RU" sz="2400" b="0" i="0" dirty="0">
                <a:solidFill>
                  <a:schemeClr val="accent4">
                    <a:lumMod val="75000"/>
                  </a:schemeClr>
                </a:solidFill>
                <a:effectLst/>
                <a:latin typeface="Calibri" panose="020F0502020204030204" pitchFamily="34" charset="0"/>
                <a:cs typeface="Calibri" panose="020F0502020204030204" pitchFamily="34" charset="0"/>
              </a:rPr>
              <a:t>Однако ввиду особой специфики данного субъекта, а также прав других лиц, проживающих в жилых помещениях проверяемого физического лица, представители налоговых органов </a:t>
            </a:r>
            <a:r>
              <a:rPr lang="ru-RU" sz="2400" b="1" i="0" dirty="0">
                <a:solidFill>
                  <a:schemeClr val="accent4">
                    <a:lumMod val="75000"/>
                  </a:schemeClr>
                </a:solidFill>
                <a:effectLst/>
                <a:latin typeface="Calibri" panose="020F0502020204030204" pitchFamily="34" charset="0"/>
                <a:cs typeface="Calibri" panose="020F0502020204030204" pitchFamily="34" charset="0"/>
              </a:rPr>
              <a:t>не могут</a:t>
            </a:r>
            <a:r>
              <a:rPr lang="ru-RU" sz="2400" b="0" i="0" dirty="0">
                <a:solidFill>
                  <a:schemeClr val="accent4">
                    <a:lumMod val="75000"/>
                  </a:schemeClr>
                </a:solidFill>
                <a:effectLst/>
                <a:latin typeface="Calibri" panose="020F0502020204030204" pitchFamily="34" charset="0"/>
                <a:cs typeface="Calibri" panose="020F0502020204030204" pitchFamily="34" charset="0"/>
              </a:rPr>
              <a:t>:</a:t>
            </a:r>
          </a:p>
          <a:p>
            <a:pPr algn="just">
              <a:buFont typeface="Arial" panose="020B0604020202020204" pitchFamily="34" charset="0"/>
              <a:buChar char="•"/>
            </a:pPr>
            <a:r>
              <a:rPr lang="ru-RU" sz="2400" b="1" i="0" dirty="0">
                <a:solidFill>
                  <a:schemeClr val="accent4">
                    <a:lumMod val="75000"/>
                  </a:schemeClr>
                </a:solidFill>
                <a:effectLst/>
                <a:latin typeface="Calibri" panose="020F0502020204030204" pitchFamily="34" charset="0"/>
                <a:cs typeface="Calibri" panose="020F0502020204030204" pitchFamily="34" charset="0"/>
              </a:rPr>
              <a:t>находиться в этих жилых помещениях </a:t>
            </a:r>
            <a:r>
              <a:rPr lang="ru-RU" sz="2400" b="0" i="0" dirty="0">
                <a:solidFill>
                  <a:schemeClr val="accent4">
                    <a:lumMod val="75000"/>
                  </a:schemeClr>
                </a:solidFill>
                <a:effectLst/>
                <a:latin typeface="Calibri" panose="020F0502020204030204" pitchFamily="34" charset="0"/>
                <a:cs typeface="Calibri" panose="020F0502020204030204" pitchFamily="34" charset="0"/>
              </a:rPr>
              <a:t>помимо или против воли проживающих в них физических лиц. Соответственно, в отсутствие такого согласия выездная налоговая проверка, как представляется, будет проводиться по месту нахождения налогового органа (ст. 25 Конституции Российской Федерации и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п. 5 ст. 91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a:t>
            </a:r>
          </a:p>
        </p:txBody>
      </p:sp>
      <p:pic>
        <p:nvPicPr>
          <p:cNvPr id="9" name="Рисунок 8">
            <a:extLst>
              <a:ext uri="{FF2B5EF4-FFF2-40B4-BE49-F238E27FC236}">
                <a16:creationId xmlns:a16="http://schemas.microsoft.com/office/drawing/2014/main" id="{4B9FB717-9B6D-48B4-A629-248FABFEB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3012" y="44624"/>
            <a:ext cx="2204864" cy="1800200"/>
          </a:xfrm>
          <a:prstGeom prst="rect">
            <a:avLst/>
          </a:prstGeom>
        </p:spPr>
      </p:pic>
    </p:spTree>
    <p:extLst>
      <p:ext uri="{BB962C8B-B14F-4D97-AF65-F5344CB8AC3E}">
        <p14:creationId xmlns:p14="http://schemas.microsoft.com/office/powerpoint/2010/main" val="174455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91348" y="1687915"/>
            <a:ext cx="2376264" cy="523220"/>
          </a:xfrm>
          <a:prstGeom prst="rect">
            <a:avLst/>
          </a:prstGeom>
        </p:spPr>
        <p:txBody>
          <a:bodyPr wrap="square">
            <a:spAutoFit/>
          </a:bodyPr>
          <a:lstStyle/>
          <a:p>
            <a:r>
              <a:rPr lang="ru-RU" sz="2800" b="1" i="1" dirty="0">
                <a:solidFill>
                  <a:schemeClr val="accent3">
                    <a:lumMod val="50000"/>
                  </a:schemeClr>
                </a:solidFill>
                <a:latin typeface="Times New Roman" pitchFamily="18" charset="0"/>
                <a:cs typeface="Times New Roman" pitchFamily="18" charset="0"/>
              </a:rPr>
              <a:t>Ответ</a:t>
            </a:r>
            <a:endParaRPr lang="ru-RU" sz="2800" dirty="0">
              <a:solidFill>
                <a:schemeClr val="accent3">
                  <a:lumMod val="50000"/>
                </a:schemeClr>
              </a:solidFill>
              <a:latin typeface="Times New Roman" pitchFamily="18" charset="0"/>
              <a:cs typeface="Times New Roman" pitchFamily="18" charset="0"/>
            </a:endParaRPr>
          </a:p>
        </p:txBody>
      </p:sp>
      <p:sp>
        <p:nvSpPr>
          <p:cNvPr id="11" name="Прямоугольник 10"/>
          <p:cNvSpPr/>
          <p:nvPr/>
        </p:nvSpPr>
        <p:spPr>
          <a:xfrm>
            <a:off x="391998" y="3009873"/>
            <a:ext cx="8640960" cy="2934137"/>
          </a:xfrm>
          <a:prstGeom prst="rect">
            <a:avLst/>
          </a:prstGeom>
        </p:spPr>
        <p:txBody>
          <a:bodyPr wrap="square">
            <a:spAutoFit/>
          </a:bodyPr>
          <a:lstStyle/>
          <a:p>
            <a:pPr algn="just">
              <a:spcAft>
                <a:spcPts val="1000"/>
              </a:spcAft>
            </a:pPr>
            <a:r>
              <a:rPr lang="ru-RU" sz="2400" dirty="0">
                <a:effectLst/>
                <a:ea typeface="Calibri" panose="020F0502020204030204" pitchFamily="34" charset="0"/>
                <a:cs typeface="Times New Roman" panose="02020603050405020304" pitchFamily="18" charset="0"/>
              </a:rPr>
              <a:t>Решение налогового органа по результатам рассмотрения жалобы (апелляционной жалобы), вручается или направляется лицу, подавшему жалобу (апелляционную жалобу), в течение трех дней со дня его принятия.</a:t>
            </a:r>
          </a:p>
          <a:p>
            <a:pPr algn="just">
              <a:spcAft>
                <a:spcPts val="1000"/>
              </a:spcAft>
            </a:pPr>
            <a:endParaRPr lang="ru-RU" sz="2400" dirty="0">
              <a:effectLst/>
              <a:ea typeface="Calibri" panose="020F0502020204030204" pitchFamily="34" charset="0"/>
              <a:cs typeface="Times New Roman" panose="02020603050405020304" pitchFamily="18" charset="0"/>
            </a:endParaRPr>
          </a:p>
          <a:p>
            <a:pPr algn="just">
              <a:spcAft>
                <a:spcPts val="1000"/>
              </a:spcAft>
            </a:pPr>
            <a:r>
              <a:rPr lang="ru-RU" sz="2400" dirty="0">
                <a:effectLst/>
                <a:ea typeface="Calibri" panose="020F0502020204030204" pitchFamily="34" charset="0"/>
                <a:cs typeface="Times New Roman" panose="02020603050405020304" pitchFamily="18" charset="0"/>
              </a:rPr>
              <a:t>Источник: Пункт 6 статьи 140 Налогового кодекса Российской Федерации.</a:t>
            </a:r>
          </a:p>
        </p:txBody>
      </p:sp>
      <p:pic>
        <p:nvPicPr>
          <p:cNvPr id="9" name="Рисунок 8">
            <a:extLst>
              <a:ext uri="{FF2B5EF4-FFF2-40B4-BE49-F238E27FC236}">
                <a16:creationId xmlns:a16="http://schemas.microsoft.com/office/drawing/2014/main" id="{4B9FB717-9B6D-48B4-A629-248FABFEB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012" y="44623"/>
            <a:ext cx="2204864" cy="2246769"/>
          </a:xfrm>
          <a:prstGeom prst="rect">
            <a:avLst/>
          </a:prstGeom>
        </p:spPr>
      </p:pic>
    </p:spTree>
    <p:extLst>
      <p:ext uri="{BB962C8B-B14F-4D97-AF65-F5344CB8AC3E}">
        <p14:creationId xmlns:p14="http://schemas.microsoft.com/office/powerpoint/2010/main" val="3685555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40563" y="323544"/>
            <a:ext cx="5319669"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2" y="215593"/>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374840" y="1903632"/>
            <a:ext cx="1904689" cy="461665"/>
          </a:xfrm>
          <a:prstGeom prst="rect">
            <a:avLst/>
          </a:prstGeom>
        </p:spPr>
        <p:txBody>
          <a:bodyPr wrap="none">
            <a:spAutoFit/>
          </a:bodyPr>
          <a:lstStyle/>
          <a:p>
            <a:r>
              <a:rPr lang="ru-RU" sz="2400" b="1" i="1" u="sng" dirty="0">
                <a:solidFill>
                  <a:schemeClr val="accent4">
                    <a:lumMod val="75000"/>
                  </a:schemeClr>
                </a:solidFill>
              </a:rPr>
              <a:t>Вопрос № 10</a:t>
            </a:r>
            <a:endParaRPr lang="ru-RU" sz="2400" dirty="0">
              <a:solidFill>
                <a:schemeClr val="accent4">
                  <a:lumMod val="75000"/>
                </a:schemeClr>
              </a:solidFill>
            </a:endParaRPr>
          </a:p>
        </p:txBody>
      </p:sp>
      <p:pic>
        <p:nvPicPr>
          <p:cNvPr id="10" name="Объект 9">
            <a:extLst>
              <a:ext uri="{FF2B5EF4-FFF2-40B4-BE49-F238E27FC236}">
                <a16:creationId xmlns:a16="http://schemas.microsoft.com/office/drawing/2014/main" id="{9503500E-A98D-4230-96E5-2EB9051130C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70285" y="422443"/>
            <a:ext cx="2672757" cy="2962378"/>
          </a:xfrm>
        </p:spPr>
      </p:pic>
      <p:sp>
        <p:nvSpPr>
          <p:cNvPr id="9" name="TextBox 8">
            <a:extLst>
              <a:ext uri="{FF2B5EF4-FFF2-40B4-BE49-F238E27FC236}">
                <a16:creationId xmlns:a16="http://schemas.microsoft.com/office/drawing/2014/main" id="{BCC77E52-876B-4A49-B4E2-A6433A7F9794}"/>
              </a:ext>
            </a:extLst>
          </p:cNvPr>
          <p:cNvSpPr txBox="1"/>
          <p:nvPr/>
        </p:nvSpPr>
        <p:spPr>
          <a:xfrm>
            <a:off x="611560" y="3596151"/>
            <a:ext cx="8064896" cy="1054263"/>
          </a:xfrm>
          <a:prstGeom prst="rect">
            <a:avLst/>
          </a:prstGeom>
          <a:noFill/>
        </p:spPr>
        <p:txBody>
          <a:bodyPr wrap="square">
            <a:spAutoFit/>
          </a:bodyPr>
          <a:lstStyle/>
          <a:p>
            <a:pPr algn="ctr">
              <a:lnSpc>
                <a:spcPct val="115000"/>
              </a:lnSpc>
              <a:spcAft>
                <a:spcPts val="1000"/>
              </a:spcAft>
            </a:pPr>
            <a:r>
              <a:rPr lang="ru-RU" sz="2800" dirty="0">
                <a:effectLst/>
                <a:ea typeface="Calibri" panose="020F0502020204030204" pitchFamily="34" charset="0"/>
                <a:cs typeface="Times New Roman" panose="02020603050405020304" pitchFamily="18" charset="0"/>
              </a:rPr>
              <a:t>Перенаправляются ли обращения граждан в другие органы исполнительной власти?</a:t>
            </a:r>
          </a:p>
        </p:txBody>
      </p:sp>
    </p:spTree>
    <p:extLst>
      <p:ext uri="{BB962C8B-B14F-4D97-AF65-F5344CB8AC3E}">
        <p14:creationId xmlns:p14="http://schemas.microsoft.com/office/powerpoint/2010/main" val="3230326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78307" y="1098548"/>
            <a:ext cx="2376264" cy="523220"/>
          </a:xfrm>
          <a:prstGeom prst="rect">
            <a:avLst/>
          </a:prstGeom>
        </p:spPr>
        <p:txBody>
          <a:bodyPr wrap="square">
            <a:spAutoFit/>
          </a:bodyPr>
          <a:lstStyle/>
          <a:p>
            <a:r>
              <a:rPr lang="ru-RU" sz="2800" b="1" i="1" dirty="0">
                <a:solidFill>
                  <a:schemeClr val="accent3">
                    <a:lumMod val="50000"/>
                  </a:schemeClr>
                </a:solidFill>
                <a:latin typeface="Times New Roman" pitchFamily="18" charset="0"/>
                <a:cs typeface="Times New Roman" pitchFamily="18" charset="0"/>
              </a:rPr>
              <a:t>Ответ</a:t>
            </a:r>
            <a:endParaRPr lang="ru-RU" sz="2800" dirty="0">
              <a:solidFill>
                <a:schemeClr val="accent3">
                  <a:lumMod val="50000"/>
                </a:schemeClr>
              </a:solidFill>
              <a:latin typeface="Times New Roman" pitchFamily="18" charset="0"/>
              <a:cs typeface="Times New Roman" pitchFamily="18" charset="0"/>
            </a:endParaRPr>
          </a:p>
        </p:txBody>
      </p:sp>
      <p:sp>
        <p:nvSpPr>
          <p:cNvPr id="11" name="Прямоугольник 10"/>
          <p:cNvSpPr/>
          <p:nvPr/>
        </p:nvSpPr>
        <p:spPr>
          <a:xfrm>
            <a:off x="366440" y="2420888"/>
            <a:ext cx="8640960" cy="2677656"/>
          </a:xfrm>
          <a:prstGeom prst="rect">
            <a:avLst/>
          </a:prstGeom>
        </p:spPr>
        <p:txBody>
          <a:bodyPr wrap="square">
            <a:spAutoFit/>
          </a:bodyPr>
          <a:lstStyle/>
          <a:p>
            <a:pPr algn="just">
              <a:spcAft>
                <a:spcPts val="1000"/>
              </a:spcAft>
            </a:pPr>
            <a:r>
              <a:rPr lang="ru-RU" sz="2400" dirty="0">
                <a:effectLst/>
                <a:latin typeface="+mj-lt"/>
                <a:ea typeface="Calibri" panose="020F0502020204030204" pitchFamily="34" charset="0"/>
                <a:cs typeface="Times New Roman" panose="02020603050405020304" pitchFamily="18" charset="0"/>
              </a:rPr>
              <a:t>Да. Письменное обращение, содержащее вопросы, решение которых не входит в компетенцию налогового органа, направляется в течение семи дней со дня регистрации в соответствующий орган или соответствующему должностному лицу, в компетенцию которых входит решение поставленных в обращении вопросов, с уведомлением гражданина, направившего обращение, о переадресации обращения.</a:t>
            </a:r>
          </a:p>
        </p:txBody>
      </p:sp>
      <p:pic>
        <p:nvPicPr>
          <p:cNvPr id="9" name="Рисунок 8">
            <a:extLst>
              <a:ext uri="{FF2B5EF4-FFF2-40B4-BE49-F238E27FC236}">
                <a16:creationId xmlns:a16="http://schemas.microsoft.com/office/drawing/2014/main" id="{4B9FB717-9B6D-48B4-A629-248FABFEB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012" y="44623"/>
            <a:ext cx="2204864" cy="1944217"/>
          </a:xfrm>
          <a:prstGeom prst="rect">
            <a:avLst/>
          </a:prstGeom>
        </p:spPr>
      </p:pic>
    </p:spTree>
    <p:extLst>
      <p:ext uri="{BB962C8B-B14F-4D97-AF65-F5344CB8AC3E}">
        <p14:creationId xmlns:p14="http://schemas.microsoft.com/office/powerpoint/2010/main" val="3586842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51520" y="1275164"/>
            <a:ext cx="8640960" cy="5021888"/>
          </a:xfrm>
          <a:prstGeom prst="rect">
            <a:avLst/>
          </a:prstGeom>
        </p:spPr>
        <p:txBody>
          <a:bodyPr wrap="square">
            <a:spAutoFit/>
          </a:bodyPr>
          <a:lstStyle/>
          <a:p>
            <a:pPr algn="just">
              <a:spcAft>
                <a:spcPts val="1000"/>
              </a:spcAft>
            </a:pPr>
            <a:r>
              <a:rPr lang="ru-RU" sz="2400" dirty="0">
                <a:effectLst/>
                <a:ea typeface="Calibri" panose="020F0502020204030204" pitchFamily="34" charset="0"/>
                <a:cs typeface="Times New Roman" panose="02020603050405020304" pitchFamily="18" charset="0"/>
              </a:rPr>
              <a:t>Письменное обращение, содержащее информацию о фактах возможных нарушений законодательства Российской Федерации в сфере миграции, направляется в течение пяти дней со дня регистрации в территориальный орган федерального органа исполнительной власти в сфере внутренних дел и высшему должностному лицу субъекта Российской Федерации (руководителю высшего исполнительного органа государственной власти субъекта Российской Федерации), с уведомлением гражданина, направившего обращение, о переадресации его обращения. </a:t>
            </a:r>
          </a:p>
          <a:p>
            <a:pPr algn="just">
              <a:spcAft>
                <a:spcPts val="1000"/>
              </a:spcAft>
            </a:pPr>
            <a:r>
              <a:rPr lang="ru-RU" sz="2400" dirty="0">
                <a:effectLst/>
                <a:ea typeface="Calibri" panose="020F0502020204030204" pitchFamily="34" charset="0"/>
                <a:cs typeface="Times New Roman" panose="02020603050405020304" pitchFamily="18" charset="0"/>
              </a:rPr>
              <a:t>Если текст письменного обращения не поддается прочтению или если текст письменного обращения не позволяет определить суть предложения, заявления или жалобы, то ответ</a:t>
            </a:r>
          </a:p>
        </p:txBody>
      </p:sp>
    </p:spTree>
    <p:extLst>
      <p:ext uri="{BB962C8B-B14F-4D97-AF65-F5344CB8AC3E}">
        <p14:creationId xmlns:p14="http://schemas.microsoft.com/office/powerpoint/2010/main" val="2374279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51520" y="1455895"/>
            <a:ext cx="8640960" cy="5021888"/>
          </a:xfrm>
          <a:prstGeom prst="rect">
            <a:avLst/>
          </a:prstGeom>
        </p:spPr>
        <p:txBody>
          <a:bodyPr wrap="square">
            <a:spAutoFit/>
          </a:bodyPr>
          <a:lstStyle/>
          <a:p>
            <a:pPr algn="just">
              <a:spcAft>
                <a:spcPts val="1000"/>
              </a:spcAft>
            </a:pPr>
            <a:r>
              <a:rPr lang="ru-RU" sz="2400" dirty="0">
                <a:effectLst/>
                <a:ea typeface="Calibri" panose="020F0502020204030204" pitchFamily="34" charset="0"/>
                <a:cs typeface="Times New Roman" panose="02020603050405020304" pitchFamily="18" charset="0"/>
              </a:rPr>
              <a:t>на обращение не дается и оно не подлежит направлению на рассмотрение в государственный орган, орган местного самоуправления или должностному лицу в соответствии с их компетенцией, о чем в течение семи дней со дня регистрации обращения сообщается гражданину, направившему обращение, если его фамилия и почтовый адрес поддаются прочтению.</a:t>
            </a:r>
          </a:p>
          <a:p>
            <a:pPr algn="just">
              <a:spcAft>
                <a:spcPts val="1000"/>
              </a:spcAft>
            </a:pPr>
            <a:r>
              <a:rPr lang="ru-RU" sz="2400" dirty="0">
                <a:effectLst/>
                <a:ea typeface="Calibri" panose="020F0502020204030204" pitchFamily="34" charset="0"/>
                <a:cs typeface="Times New Roman" panose="02020603050405020304" pitchFamily="18" charset="0"/>
              </a:rPr>
              <a:t>Источник: Пункт 3 статьи 8 Федерального закона «О порядке рассмотрения обращений граждан Российской Федерации», Пункт 3.1 статьи 8 Федерального закона № 59-ФЗ от 02.05.2006 «О порядке рассмотрения обращений граждан Российской Федерации», Пункт 4 и 4.1 статьи 11 Федерального закона от 02.05.2006 № 59-ФЗ «О порядке рассмотрения обращений граждан Российской Федерации».</a:t>
            </a:r>
          </a:p>
        </p:txBody>
      </p:sp>
    </p:spTree>
    <p:extLst>
      <p:ext uri="{BB962C8B-B14F-4D97-AF65-F5344CB8AC3E}">
        <p14:creationId xmlns:p14="http://schemas.microsoft.com/office/powerpoint/2010/main" val="19975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108520" y="1098651"/>
            <a:ext cx="9252520" cy="530150"/>
          </a:xfrm>
          <a:solidFill>
            <a:schemeClr val="accent5">
              <a:lumMod val="20000"/>
              <a:lumOff val="80000"/>
            </a:schemeClr>
          </a:solidFill>
        </p:spPr>
        <p:txBody>
          <a:bodyPr>
            <a:normAutofit fontScale="90000"/>
          </a:bodyPr>
          <a:lstStyle/>
          <a:p>
            <a:pPr algn="ctr"/>
            <a:r>
              <a:rPr lang="ru-RU" altLang="ru-RU" sz="3200" dirty="0">
                <a:latin typeface="Bahnschrift SemiBold SemiConden" panose="020B0502040204020203" pitchFamily="34" charset="0"/>
              </a:rPr>
              <a:t>СПАСИБО ЗА ВНИМАНИЕ!</a:t>
            </a:r>
          </a:p>
        </p:txBody>
      </p:sp>
      <p:pic>
        <p:nvPicPr>
          <p:cNvPr id="4" name="Picture 4"/>
          <p:cNvPicPr>
            <a:picLocks noChangeAspect="1" noChangeArrowheads="1"/>
          </p:cNvPicPr>
          <p:nvPr/>
        </p:nvPicPr>
        <p:blipFill>
          <a:blip r:embed="rId2">
            <a:extLst>
              <a:ext uri="{BEBA8EAE-BF5A-486C-A8C5-ECC9F3942E4B}">
                <a14:imgProps xmlns:a14="http://schemas.microsoft.com/office/drawing/2010/main">
                  <a14:imgLayer r:embed="rId3">
                    <a14:imgEffect>
                      <a14:artisticMarker trans="10000"/>
                    </a14:imgEffect>
                  </a14:imgLayer>
                </a14:imgProps>
              </a:ext>
              <a:ext uri="{28A0092B-C50C-407E-A947-70E740481C1C}">
                <a14:useLocalDpi xmlns:a14="http://schemas.microsoft.com/office/drawing/2010/main" val="0"/>
              </a:ext>
            </a:extLst>
          </a:blip>
          <a:srcRect/>
          <a:stretch>
            <a:fillRect/>
          </a:stretch>
        </p:blipFill>
        <p:spPr bwMode="auto">
          <a:xfrm>
            <a:off x="323528" y="58535"/>
            <a:ext cx="1099845" cy="90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619672" y="127465"/>
            <a:ext cx="5590414" cy="349234"/>
          </a:xfrm>
          <a:prstGeom prst="rect">
            <a:avLst/>
          </a:prstGeom>
        </p:spPr>
        <p:txBody>
          <a:bodyPr wrap="square" lIns="71536" tIns="35768" rIns="71536" bIns="35768">
            <a:spAutoFit/>
          </a:bodyPr>
          <a:lstStyle/>
          <a:p>
            <a:r>
              <a:rPr lang="ru-RU" b="1" i="1" dirty="0">
                <a:solidFill>
                  <a:schemeClr val="tx2">
                    <a:lumMod val="75000"/>
                  </a:schemeClr>
                </a:solidFill>
                <a:latin typeface="Arial Narrow" pitchFamily="34" charset="0"/>
              </a:rPr>
              <a:t>Реформа контрольно-надзорной деятельности</a:t>
            </a:r>
          </a:p>
        </p:txBody>
      </p:sp>
      <p:pic>
        <p:nvPicPr>
          <p:cNvPr id="3" name="Рисунок 2">
            <a:extLst>
              <a:ext uri="{FF2B5EF4-FFF2-40B4-BE49-F238E27FC236}">
                <a16:creationId xmlns:a16="http://schemas.microsoft.com/office/drawing/2014/main" id="{E4479B5C-0D5C-4B14-B0B1-756D976A9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933" y="1628802"/>
            <a:ext cx="6269682" cy="5216826"/>
          </a:xfrm>
          <a:prstGeom prst="rect">
            <a:avLst/>
          </a:prstGeom>
        </p:spPr>
      </p:pic>
    </p:spTree>
    <p:extLst>
      <p:ext uri="{BB962C8B-B14F-4D97-AF65-F5344CB8AC3E}">
        <p14:creationId xmlns:p14="http://schemas.microsoft.com/office/powerpoint/2010/main" val="153538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362586" y="1469688"/>
            <a:ext cx="8640960" cy="5201424"/>
          </a:xfrm>
          <a:prstGeom prst="rect">
            <a:avLst/>
          </a:prstGeom>
        </p:spPr>
        <p:txBody>
          <a:bodyPr wrap="square">
            <a:spAutoFit/>
          </a:bodyPr>
          <a:lstStyle/>
          <a:p>
            <a:pPr algn="just">
              <a:buFont typeface="Arial" panose="020B0604020202020204" pitchFamily="34" charset="0"/>
              <a:buChar char="•"/>
            </a:pPr>
            <a:r>
              <a:rPr lang="ru-RU" sz="2400" b="1" i="0" dirty="0">
                <a:solidFill>
                  <a:schemeClr val="accent4">
                    <a:lumMod val="75000"/>
                  </a:schemeClr>
                </a:solidFill>
                <a:effectLst/>
                <a:latin typeface="Calibri" panose="020F0502020204030204" pitchFamily="34" charset="0"/>
                <a:cs typeface="Calibri" panose="020F0502020204030204" pitchFamily="34" charset="0"/>
              </a:rPr>
              <a:t>провести осмотр</a:t>
            </a:r>
            <a:r>
              <a:rPr lang="ru-RU" sz="2400" b="0" i="0" dirty="0">
                <a:solidFill>
                  <a:schemeClr val="accent4">
                    <a:lumMod val="75000"/>
                  </a:schemeClr>
                </a:solidFill>
                <a:effectLst/>
                <a:latin typeface="Calibri" panose="020F0502020204030204" pitchFamily="34" charset="0"/>
                <a:cs typeface="Calibri" panose="020F0502020204030204" pitchFamily="34" charset="0"/>
              </a:rPr>
              <a:t> жилых помещений проверяемого физического лица, а также другого имущества проверяемого физического лица, находящегося в жилых помещениях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ст. 92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a:t>
            </a:r>
          </a:p>
          <a:p>
            <a:pPr algn="just">
              <a:buFont typeface="Arial" panose="020B0604020202020204" pitchFamily="34" charset="0"/>
              <a:buChar char="•"/>
            </a:pPr>
            <a:r>
              <a:rPr lang="ru-RU" sz="2400" b="1" i="0" dirty="0">
                <a:solidFill>
                  <a:schemeClr val="accent4">
                    <a:lumMod val="75000"/>
                  </a:schemeClr>
                </a:solidFill>
                <a:effectLst/>
                <a:latin typeface="Calibri" panose="020F0502020204030204" pitchFamily="34" charset="0"/>
                <a:cs typeface="Calibri" panose="020F0502020204030204" pitchFamily="34" charset="0"/>
              </a:rPr>
              <a:t>произвести выемку документов </a:t>
            </a:r>
            <a:r>
              <a:rPr lang="ru-RU" sz="2400" b="0" i="0" dirty="0">
                <a:solidFill>
                  <a:schemeClr val="accent4">
                    <a:lumMod val="75000"/>
                  </a:schemeClr>
                </a:solidFill>
                <a:effectLst/>
                <a:latin typeface="Calibri" panose="020F0502020204030204" pitchFamily="34" charset="0"/>
                <a:cs typeface="Calibri" panose="020F0502020204030204" pitchFamily="34" charset="0"/>
              </a:rPr>
              <a:t>и предметов, находящихся в жилых помещениях проверяемого физического лица, даже если проверяемое физическое лицо не представило запрошенные налоговым органом документы в установленный срок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ст. 93</a:t>
            </a:r>
            <a:r>
              <a:rPr lang="ru-RU" sz="2400" b="0" i="0" dirty="0">
                <a:solidFill>
                  <a:schemeClr val="accent4">
                    <a:lumMod val="75000"/>
                  </a:schemeClr>
                </a:solidFill>
                <a:effectLst/>
                <a:latin typeface="Calibri" panose="020F0502020204030204" pitchFamily="34" charset="0"/>
                <a:cs typeface="Calibri" panose="020F0502020204030204" pitchFamily="34" charset="0"/>
              </a:rPr>
              <a:t> и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ст. 94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a:t>
            </a:r>
          </a:p>
          <a:p>
            <a:pPr algn="just"/>
            <a:endParaRPr lang="ru-RU" sz="2400" b="0" i="0" dirty="0">
              <a:solidFill>
                <a:schemeClr val="accent4">
                  <a:lumMod val="75000"/>
                </a:schemeClr>
              </a:solidFill>
              <a:effectLst/>
              <a:latin typeface="Calibri" panose="020F0502020204030204" pitchFamily="34" charset="0"/>
              <a:cs typeface="Calibri" panose="020F0502020204030204" pitchFamily="34" charset="0"/>
            </a:endParaRPr>
          </a:p>
          <a:p>
            <a:pPr algn="just"/>
            <a:r>
              <a:rPr lang="ru-RU" sz="2400" b="0" i="0" dirty="0">
                <a:solidFill>
                  <a:schemeClr val="accent4">
                    <a:lumMod val="75000"/>
                  </a:schemeClr>
                </a:solidFill>
                <a:effectLst/>
                <a:latin typeface="Calibri" panose="020F0502020204030204" pitchFamily="34" charset="0"/>
                <a:cs typeface="Calibri" panose="020F0502020204030204" pitchFamily="34" charset="0"/>
              </a:rPr>
              <a:t>Однако в рамках выездной проверки независимо от наличия согласия проверяемого физического лица </a:t>
            </a:r>
            <a:r>
              <a:rPr lang="ru-RU" sz="2400" b="1" i="0" dirty="0">
                <a:solidFill>
                  <a:schemeClr val="accent4">
                    <a:lumMod val="75000"/>
                  </a:schemeClr>
                </a:solidFill>
                <a:effectLst/>
                <a:latin typeface="Calibri" panose="020F0502020204030204" pitchFamily="34" charset="0"/>
                <a:cs typeface="Calibri" panose="020F0502020204030204" pitchFamily="34" charset="0"/>
              </a:rPr>
              <a:t>налоговые органы могут:</a:t>
            </a:r>
            <a:endParaRPr lang="ru-RU" sz="2400" b="1" dirty="0">
              <a:solidFill>
                <a:schemeClr val="accent4">
                  <a:lumMod val="75000"/>
                </a:schemeClr>
              </a:solidFill>
              <a:latin typeface="Calibri" panose="020F0502020204030204" pitchFamily="34" charset="0"/>
              <a:cs typeface="Calibri" panose="020F0502020204030204" pitchFamily="34" charset="0"/>
            </a:endParaRPr>
          </a:p>
          <a:p>
            <a:pPr algn="l">
              <a:buFont typeface="Arial" panose="020B0604020202020204" pitchFamily="34" charset="0"/>
              <a:buChar char="•"/>
            </a:pPr>
            <a:endParaRPr lang="ru-RU" sz="20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3499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51520" y="1559689"/>
            <a:ext cx="8640960" cy="4893647"/>
          </a:xfrm>
          <a:prstGeom prst="rect">
            <a:avLst/>
          </a:prstGeom>
        </p:spPr>
        <p:txBody>
          <a:bodyPr wrap="square">
            <a:spAutoFit/>
          </a:bodyPr>
          <a:lstStyle/>
          <a:p>
            <a:pPr algn="just">
              <a:buFont typeface="Arial" panose="020B0604020202020204" pitchFamily="34" charset="0"/>
              <a:buChar char="•"/>
            </a:pPr>
            <a:r>
              <a:rPr lang="ru-RU" sz="2400" b="1" i="0" dirty="0">
                <a:solidFill>
                  <a:srgbClr val="405965"/>
                </a:solidFill>
                <a:effectLst/>
                <a:latin typeface="Calibri" panose="020F0502020204030204" pitchFamily="34" charset="0"/>
                <a:cs typeface="Calibri" panose="020F0502020204030204" pitchFamily="34" charset="0"/>
              </a:rPr>
              <a:t>запросить</a:t>
            </a:r>
            <a:r>
              <a:rPr lang="ru-RU" sz="2400" b="0" i="0" dirty="0">
                <a:solidFill>
                  <a:srgbClr val="405965"/>
                </a:solidFill>
                <a:effectLst/>
                <a:latin typeface="Calibri" panose="020F0502020204030204" pitchFamily="34" charset="0"/>
                <a:cs typeface="Calibri" panose="020F0502020204030204" pitchFamily="34" charset="0"/>
              </a:rPr>
              <a:t> у него необходимые для проверки документы;</a:t>
            </a:r>
          </a:p>
          <a:p>
            <a:pPr algn="just">
              <a:buFont typeface="Arial" panose="020B0604020202020204" pitchFamily="34" charset="0"/>
              <a:buChar char="•"/>
            </a:pPr>
            <a:r>
              <a:rPr lang="ru-RU" sz="2400" b="1" i="0" dirty="0">
                <a:solidFill>
                  <a:srgbClr val="405965"/>
                </a:solidFill>
                <a:effectLst/>
                <a:latin typeface="Calibri" panose="020F0502020204030204" pitchFamily="34" charset="0"/>
                <a:cs typeface="Calibri" panose="020F0502020204030204" pitchFamily="34" charset="0"/>
              </a:rPr>
              <a:t>провести осмотр </a:t>
            </a:r>
            <a:r>
              <a:rPr lang="ru-RU" sz="2400" b="0" i="0" dirty="0">
                <a:solidFill>
                  <a:srgbClr val="405965"/>
                </a:solidFill>
                <a:effectLst/>
                <a:latin typeface="Calibri" panose="020F0502020204030204" pitchFamily="34" charset="0"/>
                <a:cs typeface="Calibri" panose="020F0502020204030204" pitchFamily="34" charset="0"/>
              </a:rPr>
              <a:t>имущества проверяемого физического лица, находящегося в его нежилых помещениях, в том числе недвижимого имущества, не являющегося жилым помещением;</a:t>
            </a:r>
          </a:p>
          <a:p>
            <a:pPr algn="just">
              <a:buFont typeface="Arial" panose="020B0604020202020204" pitchFamily="34" charset="0"/>
              <a:buChar char="•"/>
            </a:pPr>
            <a:r>
              <a:rPr lang="ru-RU" sz="2400" b="1" i="0" dirty="0">
                <a:solidFill>
                  <a:srgbClr val="405965"/>
                </a:solidFill>
                <a:effectLst/>
                <a:latin typeface="Calibri" panose="020F0502020204030204" pitchFamily="34" charset="0"/>
                <a:cs typeface="Calibri" panose="020F0502020204030204" pitchFamily="34" charset="0"/>
              </a:rPr>
              <a:t>произвести выемку </a:t>
            </a:r>
            <a:r>
              <a:rPr lang="ru-RU" sz="2400" b="0" i="0" dirty="0">
                <a:solidFill>
                  <a:srgbClr val="405965"/>
                </a:solidFill>
                <a:effectLst/>
                <a:latin typeface="Calibri" panose="020F0502020204030204" pitchFamily="34" charset="0"/>
                <a:cs typeface="Calibri" panose="020F0502020204030204" pitchFamily="34" charset="0"/>
              </a:rPr>
              <a:t>документов и предметов, находящихся в нежилых помещениях проверяемого физического лица, если проверяемое лицо не представило запрашиваемые налоговым органом документы в установленный срок;</a:t>
            </a:r>
          </a:p>
          <a:p>
            <a:pPr algn="just">
              <a:buFont typeface="Arial" panose="020B0604020202020204" pitchFamily="34" charset="0"/>
              <a:buChar char="•"/>
            </a:pPr>
            <a:r>
              <a:rPr lang="ru-RU" sz="2400" b="1" i="0" dirty="0">
                <a:solidFill>
                  <a:srgbClr val="405965"/>
                </a:solidFill>
                <a:effectLst/>
                <a:latin typeface="Calibri" panose="020F0502020204030204" pitchFamily="34" charset="0"/>
                <a:cs typeface="Calibri" panose="020F0502020204030204" pitchFamily="34" charset="0"/>
              </a:rPr>
              <a:t>вызвать для дачи показаний </a:t>
            </a:r>
            <a:r>
              <a:rPr lang="ru-RU" sz="2400" b="0" i="0" dirty="0">
                <a:solidFill>
                  <a:srgbClr val="405965"/>
                </a:solidFill>
                <a:effectLst/>
                <a:latin typeface="Calibri" panose="020F0502020204030204" pitchFamily="34" charset="0"/>
                <a:cs typeface="Calibri" panose="020F0502020204030204" pitchFamily="34" charset="0"/>
              </a:rPr>
              <a:t>в качестве свидетеля любое физическое лицо, которому могут быть известны какие-либо обстоятельства, имеющие значение для налогового контроля </a:t>
            </a:r>
            <a:r>
              <a:rPr lang="ru-RU" sz="2400" b="0" i="0" dirty="0">
                <a:solidFill>
                  <a:schemeClr val="accent4">
                    <a:lumMod val="75000"/>
                  </a:schemeClr>
                </a:solidFill>
                <a:effectLst/>
                <a:latin typeface="Calibri" panose="020F0502020204030204" pitchFamily="34" charset="0"/>
                <a:cs typeface="Calibri" panose="020F0502020204030204" pitchFamily="34" charset="0"/>
              </a:rPr>
              <a:t>(</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ст. 90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 привлечь специалистов и экспертов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ст. 95</a:t>
            </a:r>
            <a:r>
              <a:rPr lang="ru-RU" sz="2400" b="0" i="0" dirty="0">
                <a:solidFill>
                  <a:schemeClr val="accent4">
                    <a:lumMod val="75000"/>
                  </a:schemeClr>
                </a:solidFill>
                <a:effectLst/>
                <a:latin typeface="Calibri" panose="020F0502020204030204" pitchFamily="34" charset="0"/>
                <a:cs typeface="Calibri" panose="020F0502020204030204" pitchFamily="34" charset="0"/>
              </a:rPr>
              <a:t> и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96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a:t>
            </a:r>
            <a:endParaRPr lang="ru-RU" sz="20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8544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373134" y="1091927"/>
            <a:ext cx="8640960" cy="4524315"/>
          </a:xfrm>
          <a:prstGeom prst="rect">
            <a:avLst/>
          </a:prstGeom>
        </p:spPr>
        <p:txBody>
          <a:bodyPr wrap="square">
            <a:spAutoFit/>
          </a:bodyPr>
          <a:lstStyle/>
          <a:p>
            <a:pPr algn="just">
              <a:buFont typeface="Arial" panose="020B0604020202020204" pitchFamily="34" charset="0"/>
              <a:buChar char="•"/>
            </a:pPr>
            <a:r>
              <a:rPr lang="ru-RU" sz="2400" b="1" i="0" dirty="0">
                <a:solidFill>
                  <a:schemeClr val="accent4">
                    <a:lumMod val="75000"/>
                  </a:schemeClr>
                </a:solidFill>
                <a:effectLst/>
                <a:latin typeface="Calibri" panose="020F0502020204030204" pitchFamily="34" charset="0"/>
                <a:cs typeface="Calibri" panose="020F0502020204030204" pitchFamily="34" charset="0"/>
              </a:rPr>
              <a:t>истребовать у лиц, </a:t>
            </a:r>
            <a:r>
              <a:rPr lang="ru-RU" sz="2400" b="0" i="0" dirty="0">
                <a:solidFill>
                  <a:schemeClr val="accent4">
                    <a:lumMod val="75000"/>
                  </a:schemeClr>
                </a:solidFill>
                <a:effectLst/>
                <a:latin typeface="Calibri" panose="020F0502020204030204" pitchFamily="34" charset="0"/>
                <a:cs typeface="Calibri" panose="020F0502020204030204" pitchFamily="34" charset="0"/>
              </a:rPr>
              <a:t>располагающих документами (информацией), касающимися деятельности проверяемого физического лица, эти документы или информацию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ст. 93.1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a:t>
            </a:r>
          </a:p>
          <a:p>
            <a:pPr algn="just">
              <a:buFont typeface="Arial" panose="020B0604020202020204" pitchFamily="34" charset="0"/>
              <a:buChar char="•"/>
            </a:pPr>
            <a:endParaRPr lang="ru-RU" sz="2400" b="0" i="0" dirty="0">
              <a:solidFill>
                <a:schemeClr val="accent4">
                  <a:lumMod val="75000"/>
                </a:schemeClr>
              </a:solidFill>
              <a:effectLst/>
              <a:latin typeface="Calibri" panose="020F0502020204030204" pitchFamily="34" charset="0"/>
              <a:cs typeface="Calibri" panose="020F0502020204030204" pitchFamily="34" charset="0"/>
            </a:endParaRPr>
          </a:p>
          <a:p>
            <a:pPr algn="just"/>
            <a:r>
              <a:rPr lang="ru-RU" sz="2400" b="0" i="0" dirty="0">
                <a:solidFill>
                  <a:srgbClr val="405965"/>
                </a:solidFill>
                <a:effectLst/>
                <a:latin typeface="Calibri" panose="020F0502020204030204" pitchFamily="34" charset="0"/>
                <a:cs typeface="Calibri" panose="020F0502020204030204" pitchFamily="34" charset="0"/>
              </a:rPr>
              <a:t>В случае </a:t>
            </a:r>
            <a:r>
              <a:rPr lang="ru-RU" sz="2400" b="1" i="0" dirty="0">
                <a:solidFill>
                  <a:srgbClr val="405965"/>
                </a:solidFill>
                <a:effectLst/>
                <a:latin typeface="Calibri" panose="020F0502020204030204" pitchFamily="34" charset="0"/>
                <a:cs typeface="Calibri" panose="020F0502020204030204" pitchFamily="34" charset="0"/>
              </a:rPr>
              <a:t>если налогоплательщик - физическое лицо препятствует проведению проверки</a:t>
            </a:r>
            <a:r>
              <a:rPr lang="ru-RU" sz="2400" b="0" i="0" dirty="0">
                <a:solidFill>
                  <a:srgbClr val="405965"/>
                </a:solidFill>
                <a:effectLst/>
                <a:latin typeface="Calibri" panose="020F0502020204030204" pitchFamily="34" charset="0"/>
                <a:cs typeface="Calibri" panose="020F0502020204030204" pitchFamily="34" charset="0"/>
              </a:rPr>
              <a:t>, </a:t>
            </a:r>
            <a:r>
              <a:rPr lang="ru-RU" sz="2400" b="0" i="0" u="none" strike="noStrike" dirty="0" err="1">
                <a:solidFill>
                  <a:schemeClr val="accent4">
                    <a:lumMod val="75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пп</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7 п. 1 ст. 31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 предусмотрено</a:t>
            </a:r>
            <a:r>
              <a:rPr lang="ru-RU" sz="2400" b="0" i="0" dirty="0">
                <a:solidFill>
                  <a:srgbClr val="405965"/>
                </a:solidFill>
                <a:effectLst/>
                <a:latin typeface="Calibri" panose="020F0502020204030204" pitchFamily="34" charset="0"/>
                <a:cs typeface="Calibri" panose="020F0502020204030204" pitchFamily="34" charset="0"/>
              </a:rPr>
              <a:t>, что налоговые органы вправе определять суммы налогов, подлежащие уплате налогоплательщиками, расчетным путем на основании имеющейся у них информации о налогоплательщике, а также данных об иных аналогичных налогоплательщиках в случаях: </a:t>
            </a:r>
          </a:p>
        </p:txBody>
      </p:sp>
    </p:spTree>
    <p:extLst>
      <p:ext uri="{BB962C8B-B14F-4D97-AF65-F5344CB8AC3E}">
        <p14:creationId xmlns:p14="http://schemas.microsoft.com/office/powerpoint/2010/main" val="10968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373134" y="1091927"/>
            <a:ext cx="8640960" cy="3785652"/>
          </a:xfrm>
          <a:prstGeom prst="rect">
            <a:avLst/>
          </a:prstGeom>
        </p:spPr>
        <p:txBody>
          <a:bodyPr wrap="square">
            <a:spAutoFit/>
          </a:bodyPr>
          <a:lstStyle/>
          <a:p>
            <a:pPr algn="just"/>
            <a:r>
              <a:rPr lang="ru-RU" sz="2400" b="1" i="0" dirty="0">
                <a:solidFill>
                  <a:srgbClr val="405965"/>
                </a:solidFill>
                <a:effectLst/>
                <a:latin typeface="Calibri" panose="020F0502020204030204" pitchFamily="34" charset="0"/>
                <a:cs typeface="Calibri" panose="020F0502020204030204" pitchFamily="34" charset="0"/>
              </a:rPr>
              <a:t>отказа допустить должностных лиц </a:t>
            </a:r>
            <a:r>
              <a:rPr lang="ru-RU" sz="2400" b="0" i="0" dirty="0">
                <a:solidFill>
                  <a:srgbClr val="405965"/>
                </a:solidFill>
                <a:effectLst/>
                <a:latin typeface="Calibri" panose="020F0502020204030204" pitchFamily="34" charset="0"/>
                <a:cs typeface="Calibri" panose="020F0502020204030204" pitchFamily="34" charset="0"/>
              </a:rPr>
              <a:t>налогового органа к осмотру производственных, складских, торговых и иных помещений и территорий, используемых налогоплательщиком для извлечения дохода либо связанных с содержанием объектов налогообложения, </a:t>
            </a:r>
            <a:r>
              <a:rPr lang="ru-RU" sz="2400" b="1" i="0" dirty="0">
                <a:solidFill>
                  <a:srgbClr val="405965"/>
                </a:solidFill>
                <a:effectLst/>
                <a:latin typeface="Calibri" panose="020F0502020204030204" pitchFamily="34" charset="0"/>
                <a:cs typeface="Calibri" panose="020F0502020204030204" pitchFamily="34" charset="0"/>
              </a:rPr>
              <a:t>непредставления в течение более двух месяцев </a:t>
            </a:r>
            <a:r>
              <a:rPr lang="ru-RU" sz="2400" b="0" i="0" dirty="0">
                <a:solidFill>
                  <a:srgbClr val="405965"/>
                </a:solidFill>
                <a:effectLst/>
                <a:latin typeface="Calibri" panose="020F0502020204030204" pitchFamily="34" charset="0"/>
                <a:cs typeface="Calibri" panose="020F0502020204030204" pitchFamily="34" charset="0"/>
              </a:rPr>
              <a:t>налоговому органу необходимых для расчета налогов документов, </a:t>
            </a:r>
            <a:r>
              <a:rPr lang="ru-RU" sz="2400" b="1" i="0" dirty="0">
                <a:solidFill>
                  <a:srgbClr val="405965"/>
                </a:solidFill>
                <a:effectLst/>
                <a:latin typeface="Calibri" panose="020F0502020204030204" pitchFamily="34" charset="0"/>
                <a:cs typeface="Calibri" panose="020F0502020204030204" pitchFamily="34" charset="0"/>
              </a:rPr>
              <a:t>отсутствия учета </a:t>
            </a:r>
            <a:r>
              <a:rPr lang="ru-RU" sz="2400" b="0" i="0" dirty="0">
                <a:solidFill>
                  <a:srgbClr val="405965"/>
                </a:solidFill>
                <a:effectLst/>
                <a:latin typeface="Calibri" panose="020F0502020204030204" pitchFamily="34" charset="0"/>
                <a:cs typeface="Calibri" panose="020F0502020204030204" pitchFamily="34" charset="0"/>
              </a:rPr>
              <a:t>доходов и расходов, учета объектов налогообложения или ведения учета с нарушением установленного порядка, приведшего к невозможности исчислить налоги.</a:t>
            </a:r>
            <a:endParaRPr lang="ru-RU" sz="2400" dirty="0">
              <a:solidFill>
                <a:schemeClr val="accent3">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830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40563" y="323544"/>
            <a:ext cx="5319669"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2" y="215593"/>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611560" y="1527929"/>
            <a:ext cx="1749197" cy="461665"/>
          </a:xfrm>
          <a:prstGeom prst="rect">
            <a:avLst/>
          </a:prstGeom>
        </p:spPr>
        <p:txBody>
          <a:bodyPr wrap="none">
            <a:spAutoFit/>
          </a:bodyPr>
          <a:lstStyle/>
          <a:p>
            <a:r>
              <a:rPr lang="ru-RU" sz="2400" b="1" i="1" u="sng" dirty="0">
                <a:solidFill>
                  <a:schemeClr val="accent4">
                    <a:lumMod val="75000"/>
                  </a:schemeClr>
                </a:solidFill>
              </a:rPr>
              <a:t>Вопрос № 2</a:t>
            </a:r>
            <a:endParaRPr lang="ru-RU" sz="2400" dirty="0">
              <a:solidFill>
                <a:schemeClr val="accent4">
                  <a:lumMod val="75000"/>
                </a:schemeClr>
              </a:solidFill>
            </a:endParaRPr>
          </a:p>
        </p:txBody>
      </p:sp>
      <p:sp>
        <p:nvSpPr>
          <p:cNvPr id="2054" name="Rectangle 6"/>
          <p:cNvSpPr>
            <a:spLocks noChangeArrowheads="1"/>
          </p:cNvSpPr>
          <p:nvPr/>
        </p:nvSpPr>
        <p:spPr bwMode="auto">
          <a:xfrm>
            <a:off x="755576" y="2564138"/>
            <a:ext cx="763284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800" b="0" i="0" dirty="0">
                <a:solidFill>
                  <a:srgbClr val="405965"/>
                </a:solidFill>
                <a:effectLst/>
                <a:latin typeface="Open Sans" panose="020B0606030504020204" pitchFamily="34" charset="0"/>
              </a:rPr>
              <a:t>Является ли срок для продления срока рассмотрения материалов налоговой проверки пресекательным и вправе ли руководитель налогового органа в случае очередной неявки лица, приглашенного для участия в рассмотрении материалов налоговой проверки, вынести еще одно решение об отложении рассмотрения материалов проверки?</a:t>
            </a:r>
            <a:endParaRPr lang="ru-RU" sz="2800" dirty="0">
              <a:solidFill>
                <a:srgbClr val="FF0000"/>
              </a:solidFill>
              <a:latin typeface="Times New Roman" pitchFamily="18" charset="0"/>
              <a:ea typeface="Calibri" pitchFamily="34" charset="0"/>
              <a:cs typeface="Times New Roman" pitchFamily="18" charset="0"/>
            </a:endParaRPr>
          </a:p>
        </p:txBody>
      </p:sp>
      <p:pic>
        <p:nvPicPr>
          <p:cNvPr id="5" name="Рисунок 4">
            <a:extLst>
              <a:ext uri="{FF2B5EF4-FFF2-40B4-BE49-F238E27FC236}">
                <a16:creationId xmlns:a16="http://schemas.microsoft.com/office/drawing/2014/main" id="{D5234D6F-84DF-4C4C-8600-7A604C8B6C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16632"/>
            <a:ext cx="2739604" cy="2447506"/>
          </a:xfrm>
          <a:prstGeom prst="rect">
            <a:avLst/>
          </a:prstGeom>
        </p:spPr>
      </p:pic>
    </p:spTree>
    <p:extLst>
      <p:ext uri="{BB962C8B-B14F-4D97-AF65-F5344CB8AC3E}">
        <p14:creationId xmlns:p14="http://schemas.microsoft.com/office/powerpoint/2010/main" val="331749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34" y="1118880"/>
            <a:ext cx="8229600" cy="5334456"/>
          </a:xfrm>
        </p:spPr>
        <p:txBody>
          <a:bodyPr/>
          <a:lstStyle/>
          <a:p>
            <a:pPr marL="0" indent="0">
              <a:buNone/>
            </a:pPr>
            <a:r>
              <a:rPr lang="ru-RU" dirty="0"/>
              <a:t>           </a:t>
            </a:r>
            <a:r>
              <a:rPr lang="ru-RU" b="1" i="1" dirty="0"/>
              <a:t>            </a:t>
            </a:r>
            <a:endParaRPr lang="ru-RU" dirty="0"/>
          </a:p>
          <a:p>
            <a:endParaRPr lang="ru-RU" dirty="0"/>
          </a:p>
          <a:p>
            <a:endParaRPr lang="ru-RU" dirty="0"/>
          </a:p>
          <a:p>
            <a:pPr marL="0" indent="0">
              <a:buNone/>
            </a:pPr>
            <a:endParaRPr lang="ru-RU" dirty="0"/>
          </a:p>
          <a:p>
            <a:endParaRPr lang="ru-RU" dirty="0"/>
          </a:p>
        </p:txBody>
      </p:sp>
      <p:sp>
        <p:nvSpPr>
          <p:cNvPr id="6" name="Прямоугольник 5"/>
          <p:cNvSpPr/>
          <p:nvPr/>
        </p:nvSpPr>
        <p:spPr>
          <a:xfrm>
            <a:off x="1331640" y="188640"/>
            <a:ext cx="5463685" cy="349234"/>
          </a:xfrm>
          <a:prstGeom prst="rect">
            <a:avLst/>
          </a:prstGeom>
        </p:spPr>
        <p:txBody>
          <a:bodyPr wrap="square" lIns="71536" tIns="35768" rIns="71536" bIns="35768">
            <a:spAutoFit/>
          </a:bodyPr>
          <a:lstStyle/>
          <a:p>
            <a:pPr>
              <a:defRPr/>
            </a:pPr>
            <a:r>
              <a:rPr lang="ru-RU" b="1" i="1" dirty="0">
                <a:solidFill>
                  <a:schemeClr val="tx2">
                    <a:lumMod val="75000"/>
                  </a:schemeClr>
                </a:solidFill>
                <a:latin typeface="Arial Narrow" pitchFamily="34" charset="0"/>
              </a:rPr>
              <a:t>Реформа контрольно-надзорной деятельности</a:t>
            </a:r>
            <a:endParaRPr lang="ru-RU" sz="1800" b="1" i="1" dirty="0">
              <a:solidFill>
                <a:schemeClr val="tx2">
                  <a:lumMod val="75000"/>
                </a:schemeClr>
              </a:solidFill>
              <a:latin typeface="Arial Narrow"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20967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51520" y="1124744"/>
            <a:ext cx="2376264" cy="523220"/>
          </a:xfrm>
          <a:prstGeom prst="rect">
            <a:avLst/>
          </a:prstGeom>
        </p:spPr>
        <p:txBody>
          <a:bodyPr wrap="square">
            <a:spAutoFit/>
          </a:bodyPr>
          <a:lstStyle/>
          <a:p>
            <a:r>
              <a:rPr lang="ru-RU" sz="2800" b="1" i="1" dirty="0">
                <a:solidFill>
                  <a:schemeClr val="accent3">
                    <a:lumMod val="50000"/>
                  </a:schemeClr>
                </a:solidFill>
                <a:latin typeface="Times New Roman" pitchFamily="18" charset="0"/>
                <a:cs typeface="Times New Roman" pitchFamily="18" charset="0"/>
              </a:rPr>
              <a:t>Ответ</a:t>
            </a:r>
            <a:endParaRPr lang="ru-RU" sz="2800" dirty="0">
              <a:solidFill>
                <a:schemeClr val="accent3">
                  <a:lumMod val="50000"/>
                </a:schemeClr>
              </a:solidFill>
              <a:latin typeface="Times New Roman" pitchFamily="18" charset="0"/>
              <a:cs typeface="Times New Roman" pitchFamily="18" charset="0"/>
            </a:endParaRPr>
          </a:p>
        </p:txBody>
      </p:sp>
      <p:sp>
        <p:nvSpPr>
          <p:cNvPr id="11" name="Прямоугольник 10"/>
          <p:cNvSpPr/>
          <p:nvPr/>
        </p:nvSpPr>
        <p:spPr>
          <a:xfrm>
            <a:off x="390578" y="2436274"/>
            <a:ext cx="8640960" cy="3785652"/>
          </a:xfrm>
          <a:prstGeom prst="rect">
            <a:avLst/>
          </a:prstGeom>
        </p:spPr>
        <p:txBody>
          <a:bodyPr wrap="square">
            <a:spAutoFit/>
          </a:bodyPr>
          <a:lstStyle/>
          <a:p>
            <a:pPr algn="just"/>
            <a:r>
              <a:rPr lang="ru-RU" sz="2000" dirty="0">
                <a:latin typeface="Times New Roman" pitchFamily="18" charset="0"/>
                <a:cs typeface="Times New Roman" pitchFamily="18" charset="0"/>
              </a:rPr>
              <a:t>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Ст. 100</a:t>
            </a:r>
            <a:r>
              <a:rPr lang="ru-RU" sz="2400" b="0" i="0" dirty="0">
                <a:solidFill>
                  <a:schemeClr val="accent4">
                    <a:lumMod val="75000"/>
                  </a:schemeClr>
                </a:solidFill>
                <a:effectLst/>
                <a:latin typeface="Calibri" panose="020F0502020204030204" pitchFamily="34" charset="0"/>
                <a:cs typeface="Calibri" panose="020F0502020204030204" pitchFamily="34" charset="0"/>
              </a:rPr>
              <a:t> и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ст. 101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 установлены сроки, в течение которых налоговый орган обязан рассмотреть материалы налоговой проверки, возражения налогоплательщика, представленные на акт проверки, и вынести решение.</a:t>
            </a:r>
          </a:p>
          <a:p>
            <a:pPr algn="just"/>
            <a:r>
              <a:rPr lang="ru-RU" sz="2400" b="0" i="0" dirty="0">
                <a:solidFill>
                  <a:schemeClr val="accent4">
                    <a:lumMod val="75000"/>
                  </a:schemeClr>
                </a:solidFill>
                <a:effectLst/>
                <a:latin typeface="Calibri" panose="020F0502020204030204" pitchFamily="34" charset="0"/>
                <a:cs typeface="Calibri" panose="020F0502020204030204" pitchFamily="34" charset="0"/>
              </a:rPr>
              <a:t>В соответствии с </a:t>
            </a:r>
            <a:r>
              <a:rPr lang="ru-RU" sz="2400" b="0" i="0" u="none" strike="noStrike" dirty="0">
                <a:solidFill>
                  <a:schemeClr val="accent4">
                    <a:lumMod val="75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п. 1 ст. 101 НК РФ</a:t>
            </a:r>
            <a:r>
              <a:rPr lang="ru-RU" sz="2400" b="0" i="0" dirty="0">
                <a:solidFill>
                  <a:schemeClr val="accent4">
                    <a:lumMod val="75000"/>
                  </a:schemeClr>
                </a:solidFill>
                <a:effectLst/>
                <a:latin typeface="Calibri" panose="020F0502020204030204" pitchFamily="34" charset="0"/>
                <a:cs typeface="Calibri" panose="020F0502020204030204" pitchFamily="34" charset="0"/>
              </a:rPr>
              <a:t> акт налоговой проверки, другие материалы налоговой проверки и дополнительных мероприятий налогового контроля, в ходе которых были выявлены нарушения законодательства о налогах и сборах, а также представленные проверяемым лицом (его представителем) письменные возражения по указанному акту</a:t>
            </a:r>
            <a:endParaRPr lang="ru-RU" sz="2000" dirty="0">
              <a:solidFill>
                <a:schemeClr val="accent3">
                  <a:lumMod val="50000"/>
                </a:schemeClr>
              </a:solidFill>
              <a:latin typeface="Times New Roman" pitchFamily="18" charset="0"/>
              <a:cs typeface="Times New Roman" pitchFamily="18" charset="0"/>
            </a:endParaRPr>
          </a:p>
        </p:txBody>
      </p:sp>
      <p:pic>
        <p:nvPicPr>
          <p:cNvPr id="9" name="Рисунок 8">
            <a:extLst>
              <a:ext uri="{FF2B5EF4-FFF2-40B4-BE49-F238E27FC236}">
                <a16:creationId xmlns:a16="http://schemas.microsoft.com/office/drawing/2014/main" id="{3F1FADAE-22C6-4B51-AA36-1718962DDC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33401"/>
            <a:ext cx="1716445" cy="2171463"/>
          </a:xfrm>
          <a:prstGeom prst="rect">
            <a:avLst/>
          </a:prstGeom>
        </p:spPr>
      </p:pic>
    </p:spTree>
    <p:extLst>
      <p:ext uri="{BB962C8B-B14F-4D97-AF65-F5344CB8AC3E}">
        <p14:creationId xmlns:p14="http://schemas.microsoft.com/office/powerpoint/2010/main" val="40303606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2266</Words>
  <Application>Microsoft Office PowerPoint</Application>
  <PresentationFormat>Экран (4:3)</PresentationFormat>
  <Paragraphs>186</Paragraphs>
  <Slides>35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35</vt:i4>
      </vt:variant>
    </vt:vector>
  </HeadingPairs>
  <TitlesOfParts>
    <vt:vector size="42" baseType="lpstr">
      <vt:lpstr>Arial</vt:lpstr>
      <vt:lpstr>Arial Narrow</vt:lpstr>
      <vt:lpstr>Bahnschrift SemiBold SemiConden</vt:lpstr>
      <vt:lpstr>Calibri</vt:lpstr>
      <vt:lpstr>Open Sans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ufns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БЛОК ВОПРОСОВ № 4</dc:title>
  <dc:creator>Бусел Наталья Викторовна</dc:creator>
  <cp:lastModifiedBy>Наташа Бусел</cp:lastModifiedBy>
  <cp:revision>51</cp:revision>
  <cp:lastPrinted>2020-06-10T05:50:50Z</cp:lastPrinted>
  <dcterms:created xsi:type="dcterms:W3CDTF">2018-12-04T11:09:02Z</dcterms:created>
  <dcterms:modified xsi:type="dcterms:W3CDTF">2021-09-07T02:10:30Z</dcterms:modified>
</cp:coreProperties>
</file>